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44"/>
  </p:notesMasterIdLst>
  <p:sldIdLst>
    <p:sldId id="256" r:id="rId5"/>
    <p:sldId id="257" r:id="rId6"/>
    <p:sldId id="258" r:id="rId7"/>
    <p:sldId id="259" r:id="rId8"/>
    <p:sldId id="260" r:id="rId9"/>
    <p:sldId id="261" r:id="rId10"/>
    <p:sldId id="262" r:id="rId11"/>
    <p:sldId id="271" r:id="rId12"/>
    <p:sldId id="272" r:id="rId13"/>
    <p:sldId id="273" r:id="rId14"/>
    <p:sldId id="274" r:id="rId15"/>
    <p:sldId id="276" r:id="rId16"/>
    <p:sldId id="277" r:id="rId17"/>
    <p:sldId id="278" r:id="rId18"/>
    <p:sldId id="279" r:id="rId19"/>
    <p:sldId id="280" r:id="rId20"/>
    <p:sldId id="281" r:id="rId21"/>
    <p:sldId id="282" r:id="rId22"/>
    <p:sldId id="283" r:id="rId23"/>
    <p:sldId id="284" r:id="rId24"/>
    <p:sldId id="285" r:id="rId25"/>
    <p:sldId id="286" r:id="rId26"/>
    <p:sldId id="287" r:id="rId27"/>
    <p:sldId id="314" r:id="rId28"/>
    <p:sldId id="315" r:id="rId29"/>
    <p:sldId id="317" r:id="rId30"/>
    <p:sldId id="318" r:id="rId31"/>
    <p:sldId id="319" r:id="rId32"/>
    <p:sldId id="308" r:id="rId33"/>
    <p:sldId id="309" r:id="rId34"/>
    <p:sldId id="310" r:id="rId35"/>
    <p:sldId id="311" r:id="rId36"/>
    <p:sldId id="312" r:id="rId37"/>
    <p:sldId id="313" r:id="rId38"/>
    <p:sldId id="289" r:id="rId39"/>
    <p:sldId id="290" r:id="rId40"/>
    <p:sldId id="291" r:id="rId41"/>
    <p:sldId id="292" r:id="rId42"/>
    <p:sldId id="293" r:id="rId43"/>
  </p:sldIdLst>
  <p:sldSz cx="12192000" cy="6858000"/>
  <p:notesSz cx="6858000" cy="12192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611"/>
    <p:restoredTop sz="94610"/>
  </p:normalViewPr>
  <p:slideViewPr>
    <p:cSldViewPr snapToGrid="0" snapToObjects="1">
      <p:cViewPr varScale="1">
        <p:scale>
          <a:sx n="121" d="100"/>
          <a:sy n="121" d="100"/>
        </p:scale>
        <p:origin x="72" y="110"/>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theme" Target="theme/theme1.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presProps" Target="pres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tableStyles" Target="tableStyles.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viewProps" Target="viewProps.xml"/><Relationship Id="rId20" Type="http://schemas.openxmlformats.org/officeDocument/2006/relationships/slide" Target="slides/slide16.xml"/><Relationship Id="rId41" Type="http://schemas.openxmlformats.org/officeDocument/2006/relationships/slide" Target="slides/slide3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95073812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pPr/>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pPr/>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pPr/>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pPr/>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pPr/>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pPr/>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pPr/>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pPr/>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pPr/>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pPr/>
              <a:t>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pPr/>
              <a:t>19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pPr/>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pPr/>
              <a:t>20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pPr/>
              <a:t>21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pPr/>
              <a:t>22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pPr/>
              <a:t>23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800" b="0" i="0" u="none" strike="noStrike" kern="1200" cap="none" spc="0" normalizeH="0" baseline="0" noProof="0">
                <a:ln>
                  <a:noFill/>
                </a:ln>
                <a:solidFill>
                  <a:prstClr val="black"/>
                </a:solidFill>
                <a:effectLst/>
                <a:uLnTx/>
                <a:uFillTx/>
                <a:latin typeface="Aptos" panose="021100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24</a:t>
            </a:fld>
            <a:endParaRPr kumimoji="0" lang="en-US"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02408699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800" b="0" i="0" u="none" strike="noStrike" kern="1200" cap="none" spc="0" normalizeH="0" baseline="0" noProof="0">
                <a:ln>
                  <a:noFill/>
                </a:ln>
                <a:solidFill>
                  <a:prstClr val="black"/>
                </a:solidFill>
                <a:effectLst/>
                <a:uLnTx/>
                <a:uFillTx/>
                <a:latin typeface="Aptos" panose="021100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25</a:t>
            </a:fld>
            <a:endParaRPr kumimoji="0" lang="en-US"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02408699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800" b="0" i="0" u="none" strike="noStrike" kern="1200" cap="none" spc="0" normalizeH="0" baseline="0" noProof="0">
                <a:ln>
                  <a:noFill/>
                </a:ln>
                <a:solidFill>
                  <a:prstClr val="black"/>
                </a:solidFill>
                <a:effectLst/>
                <a:uLnTx/>
                <a:uFillTx/>
                <a:latin typeface="Aptos" panose="021100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26</a:t>
            </a:fld>
            <a:endParaRPr kumimoji="0" lang="en-US"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02408699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800" b="0" i="0" u="none" strike="noStrike" kern="1200" cap="none" spc="0" normalizeH="0" baseline="0" noProof="0">
                <a:ln>
                  <a:noFill/>
                </a:ln>
                <a:solidFill>
                  <a:prstClr val="black"/>
                </a:solidFill>
                <a:effectLst/>
                <a:uLnTx/>
                <a:uFillTx/>
                <a:latin typeface="Aptos" panose="021100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27</a:t>
            </a:fld>
            <a:endParaRPr kumimoji="0" lang="en-US"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02408699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800" b="0" i="0" u="none" strike="noStrike" kern="1200" cap="none" spc="0" normalizeH="0" baseline="0" noProof="0">
                <a:ln>
                  <a:noFill/>
                </a:ln>
                <a:solidFill>
                  <a:prstClr val="black"/>
                </a:solidFill>
                <a:effectLst/>
                <a:uLnTx/>
                <a:uFillTx/>
                <a:latin typeface="Aptos" panose="021100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28</a:t>
            </a:fld>
            <a:endParaRPr kumimoji="0" lang="en-US"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024086991"/>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800" b="0" i="0" u="none" strike="noStrike" kern="1200" cap="none" spc="0" normalizeH="0" baseline="0" noProof="0">
                <a:ln>
                  <a:noFill/>
                </a:ln>
                <a:solidFill>
                  <a:prstClr val="black"/>
                </a:solidFill>
                <a:effectLst/>
                <a:uLnTx/>
                <a:uFillTx/>
                <a:latin typeface="Aptos" panose="021100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29</a:t>
            </a:fld>
            <a:endParaRPr kumimoji="0" lang="en-US"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pPr/>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800" b="0" i="0" u="none" strike="noStrike" kern="1200" cap="none" spc="0" normalizeH="0" baseline="0" noProof="0">
                <a:ln>
                  <a:noFill/>
                </a:ln>
                <a:solidFill>
                  <a:prstClr val="black"/>
                </a:solidFill>
                <a:effectLst/>
                <a:uLnTx/>
                <a:uFillTx/>
                <a:latin typeface="Aptos" panose="021100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30</a:t>
            </a:fld>
            <a:endParaRPr kumimoji="0" lang="en-US"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024086991"/>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800" b="0" i="0" u="none" strike="noStrike" kern="1200" cap="none" spc="0" normalizeH="0" baseline="0" noProof="0">
                <a:ln>
                  <a:noFill/>
                </a:ln>
                <a:solidFill>
                  <a:prstClr val="black"/>
                </a:solidFill>
                <a:effectLst/>
                <a:uLnTx/>
                <a:uFillTx/>
                <a:latin typeface="Aptos" panose="021100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31</a:t>
            </a:fld>
            <a:endParaRPr kumimoji="0" lang="en-US"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024086991"/>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800" b="0" i="0" u="none" strike="noStrike" kern="1200" cap="none" spc="0" normalizeH="0" baseline="0" noProof="0">
                <a:ln>
                  <a:noFill/>
                </a:ln>
                <a:solidFill>
                  <a:prstClr val="black"/>
                </a:solidFill>
                <a:effectLst/>
                <a:uLnTx/>
                <a:uFillTx/>
                <a:latin typeface="Aptos" panose="021100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32</a:t>
            </a:fld>
            <a:endParaRPr kumimoji="0" lang="en-US"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024086991"/>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800" b="0" i="0" u="none" strike="noStrike" kern="1200" cap="none" spc="0" normalizeH="0" baseline="0" noProof="0">
                <a:ln>
                  <a:noFill/>
                </a:ln>
                <a:solidFill>
                  <a:prstClr val="black"/>
                </a:solidFill>
                <a:effectLst/>
                <a:uLnTx/>
                <a:uFillTx/>
                <a:latin typeface="Aptos" panose="021100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33</a:t>
            </a:fld>
            <a:endParaRPr kumimoji="0" lang="en-US"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024086991"/>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800" b="0" i="0" u="none" strike="noStrike" kern="1200" cap="none" spc="0" normalizeH="0" baseline="0" noProof="0">
                <a:ln>
                  <a:noFill/>
                </a:ln>
                <a:solidFill>
                  <a:prstClr val="black"/>
                </a:solidFill>
                <a:effectLst/>
                <a:uLnTx/>
                <a:uFillTx/>
                <a:latin typeface="Aptos" panose="021100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34</a:t>
            </a:fld>
            <a:endParaRPr kumimoji="0" lang="en-US"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024086991"/>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pPr/>
              <a:t>35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pPr/>
              <a:t>36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pPr/>
              <a:t>37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pPr/>
              <a:t>38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pPr/>
              <a:t>39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pPr/>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pPr/>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pPr/>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pPr/>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pPr/>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pPr/>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1.xml"/><Relationship Id="rId1" Type="http://schemas.openxmlformats.org/officeDocument/2006/relationships/slideLayout" Target="../slideLayouts/slideLayout1.xml"/><Relationship Id="rId4" Type="http://schemas.openxmlformats.org/officeDocument/2006/relationships/image" Target="../media/image9.jpeg"/></Relationships>
</file>

<file path=ppt/slides/_rels/slide12.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12.xml"/><Relationship Id="rId1" Type="http://schemas.openxmlformats.org/officeDocument/2006/relationships/slideLayout" Target="../slideLayouts/slideLayout1.xml"/><Relationship Id="rId4" Type="http://schemas.openxmlformats.org/officeDocument/2006/relationships/image" Target="../media/image1.png"/></Relationships>
</file>

<file path=ppt/slides/_rels/slide1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3.xml"/><Relationship Id="rId1" Type="http://schemas.openxmlformats.org/officeDocument/2006/relationships/slideLayout" Target="../slideLayouts/slideLayout1.xml"/><Relationship Id="rId5" Type="http://schemas.openxmlformats.org/officeDocument/2006/relationships/image" Target="../media/image12.jpeg"/><Relationship Id="rId4" Type="http://schemas.openxmlformats.org/officeDocument/2006/relationships/image" Target="../media/image11.jpeg"/></Relationships>
</file>

<file path=ppt/slides/_rels/slide1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5.xml"/><Relationship Id="rId1" Type="http://schemas.openxmlformats.org/officeDocument/2006/relationships/slideLayout" Target="../slideLayouts/slideLayout1.xml"/><Relationship Id="rId6" Type="http://schemas.openxmlformats.org/officeDocument/2006/relationships/image" Target="../media/image15.png"/><Relationship Id="rId5" Type="http://schemas.openxmlformats.org/officeDocument/2006/relationships/image" Target="../media/image14.png"/><Relationship Id="rId4" Type="http://schemas.openxmlformats.org/officeDocument/2006/relationships/image" Target="../media/image13.png"/></Relationships>
</file>

<file path=ppt/slides/_rels/slide1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6.xml"/><Relationship Id="rId1" Type="http://schemas.openxmlformats.org/officeDocument/2006/relationships/slideLayout" Target="../slideLayouts/slideLayout1.xml"/><Relationship Id="rId6" Type="http://schemas.openxmlformats.org/officeDocument/2006/relationships/image" Target="../media/image18.png"/><Relationship Id="rId5" Type="http://schemas.openxmlformats.org/officeDocument/2006/relationships/image" Target="../media/image17.png"/><Relationship Id="rId4" Type="http://schemas.openxmlformats.org/officeDocument/2006/relationships/image" Target="../media/image16.png"/></Relationships>
</file>

<file path=ppt/slides/_rels/slide1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7.xml"/><Relationship Id="rId1" Type="http://schemas.openxmlformats.org/officeDocument/2006/relationships/slideLayout" Target="../slideLayouts/slideLayout1.xml"/><Relationship Id="rId4" Type="http://schemas.openxmlformats.org/officeDocument/2006/relationships/image" Target="../media/image19.png"/></Relationships>
</file>

<file path=ppt/slides/_rels/slide1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8.xml"/><Relationship Id="rId1" Type="http://schemas.openxmlformats.org/officeDocument/2006/relationships/slideLayout" Target="../slideLayouts/slideLayout1.xml"/><Relationship Id="rId4" Type="http://schemas.openxmlformats.org/officeDocument/2006/relationships/image" Target="../media/image20.png"/></Relationships>
</file>

<file path=ppt/slides/_rels/slide1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9.xml"/><Relationship Id="rId1" Type="http://schemas.openxmlformats.org/officeDocument/2006/relationships/slideLayout" Target="../slideLayouts/slideLayout1.xml"/><Relationship Id="rId5" Type="http://schemas.openxmlformats.org/officeDocument/2006/relationships/image" Target="../media/image22.png"/><Relationship Id="rId4" Type="http://schemas.openxmlformats.org/officeDocument/2006/relationships/image" Target="../media/image21.png"/></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0.xml"/><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2.xml"/><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3.xml"/><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4.xml"/><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25.xml"/><Relationship Id="rId1" Type="http://schemas.openxmlformats.org/officeDocument/2006/relationships/slideLayout" Target="../slideLayouts/slideLayout1.xml"/><Relationship Id="rId5" Type="http://schemas.openxmlformats.org/officeDocument/2006/relationships/image" Target="../media/image25.png"/><Relationship Id="rId4" Type="http://schemas.openxmlformats.org/officeDocument/2006/relationships/image" Target="../media/image24.png"/></Relationships>
</file>

<file path=ppt/slides/_rels/slide2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6.xml"/><Relationship Id="rId1" Type="http://schemas.openxmlformats.org/officeDocument/2006/relationships/slideLayout" Target="../slideLayouts/slideLayout1.xml"/><Relationship Id="rId6" Type="http://schemas.openxmlformats.org/officeDocument/2006/relationships/image" Target="../media/image25.png"/><Relationship Id="rId5" Type="http://schemas.openxmlformats.org/officeDocument/2006/relationships/image" Target="../media/image26.png"/><Relationship Id="rId4" Type="http://schemas.openxmlformats.org/officeDocument/2006/relationships/image" Target="../media/image8.png"/></Relationships>
</file>

<file path=ppt/slides/_rels/slide2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7.xml"/><Relationship Id="rId1" Type="http://schemas.openxmlformats.org/officeDocument/2006/relationships/slideLayout" Target="../slideLayouts/slideLayout1.xml"/><Relationship Id="rId4" Type="http://schemas.openxmlformats.org/officeDocument/2006/relationships/image" Target="../media/image27.png"/></Relationships>
</file>

<file path=ppt/slides/_rels/slide28.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28.xml"/><Relationship Id="rId1" Type="http://schemas.openxmlformats.org/officeDocument/2006/relationships/slideLayout" Target="../slideLayouts/slideLayout1.xml"/><Relationship Id="rId4" Type="http://schemas.openxmlformats.org/officeDocument/2006/relationships/image" Target="../media/image29.png"/></Relationships>
</file>

<file path=ppt/slides/_rels/slide2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9.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30.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26.png"/></Relationships>
</file>

<file path=ppt/slides/_rels/slide31.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31.xml"/><Relationship Id="rId1" Type="http://schemas.openxmlformats.org/officeDocument/2006/relationships/slideLayout" Target="../slideLayouts/slideLayout1.xml"/><Relationship Id="rId5" Type="http://schemas.openxmlformats.org/officeDocument/2006/relationships/image" Target="../media/image25.png"/><Relationship Id="rId4" Type="http://schemas.openxmlformats.org/officeDocument/2006/relationships/image" Target="../media/image32.png"/></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3.xml"/><Relationship Id="rId1" Type="http://schemas.openxmlformats.org/officeDocument/2006/relationships/slideLayout" Target="../slideLayouts/slideLayout1.xml"/><Relationship Id="rId6" Type="http://schemas.openxmlformats.org/officeDocument/2006/relationships/image" Target="../media/image34.png"/><Relationship Id="rId5" Type="http://schemas.openxmlformats.org/officeDocument/2006/relationships/image" Target="../media/image33.png"/><Relationship Id="rId4" Type="http://schemas.openxmlformats.org/officeDocument/2006/relationships/image" Target="../media/image8.png"/></Relationships>
</file>

<file path=ppt/slides/_rels/slide34.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34.xml"/><Relationship Id="rId1" Type="http://schemas.openxmlformats.org/officeDocument/2006/relationships/slideLayout" Target="../slideLayouts/slideLayout1.xml"/><Relationship Id="rId4" Type="http://schemas.openxmlformats.org/officeDocument/2006/relationships/image" Target="../media/image29.png"/></Relationships>
</file>

<file path=ppt/slides/_rels/slide3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5.xml"/><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6.xml"/><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7.xml"/><Relationship Id="rId1" Type="http://schemas.openxmlformats.org/officeDocument/2006/relationships/slideLayout" Target="../slideLayouts/slideLayout1.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1.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5.png"/><Relationship Id="rId2" Type="http://schemas.openxmlformats.org/officeDocument/2006/relationships/notesSlide" Target="../notesSlides/notesSlide7.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s/_rels/slide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9.xml"/><Relationship Id="rId1" Type="http://schemas.openxmlformats.org/officeDocument/2006/relationships/slideLayout" Target="../slideLayouts/slideLayout1.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2B241F"/>
        </a:solidFill>
        <a:effectLst/>
      </p:bgPr>
    </p:bg>
    <p:spTree>
      <p:nvGrpSpPr>
        <p:cNvPr id="1" name=""/>
        <p:cNvGrpSpPr/>
        <p:nvPr/>
      </p:nvGrpSpPr>
      <p:grpSpPr>
        <a:xfrm>
          <a:off x="0" y="0"/>
          <a:ext cx="0" cy="0"/>
          <a:chOff x="0" y="0"/>
          <a:chExt cx="0" cy="0"/>
        </a:xfrm>
      </p:grpSpPr>
      <p:sp>
        <p:nvSpPr>
          <p:cNvPr id="2" name="Shape 0"/>
          <p:cNvSpPr/>
          <p:nvPr/>
        </p:nvSpPr>
        <p:spPr>
          <a:xfrm>
            <a:off x="8503920" y="-2011680"/>
            <a:ext cx="5943600" cy="5943600"/>
          </a:xfrm>
          <a:prstGeom prst="ellipse">
            <a:avLst/>
          </a:prstGeom>
          <a:solidFill>
            <a:srgbClr val="1F1A16"/>
          </a:solidFill>
          <a:ln/>
        </p:spPr>
        <p:txBody>
          <a:bodyPr/>
          <a:lstStyle/>
          <a:p>
            <a:endParaRPr lang="de-DE"/>
          </a:p>
        </p:txBody>
      </p:sp>
      <p:sp>
        <p:nvSpPr>
          <p:cNvPr id="3" name="Shape 1"/>
          <p:cNvSpPr/>
          <p:nvPr/>
        </p:nvSpPr>
        <p:spPr>
          <a:xfrm>
            <a:off x="-2194560" y="4206240"/>
            <a:ext cx="5029200" cy="5029200"/>
          </a:xfrm>
          <a:prstGeom prst="ellipse">
            <a:avLst/>
          </a:prstGeom>
          <a:solidFill>
            <a:srgbClr val="1F1A16"/>
          </a:solidFill>
          <a:ln/>
        </p:spPr>
        <p:txBody>
          <a:bodyPr/>
          <a:lstStyle/>
          <a:p>
            <a:endParaRPr lang="de-DE"/>
          </a:p>
        </p:txBody>
      </p:sp>
      <p:pic>
        <p:nvPicPr>
          <p:cNvPr id="4" name="Image 0" descr="assets/logo_transparent.png"/>
          <p:cNvPicPr>
            <a:picLocks noChangeAspect="1"/>
          </p:cNvPicPr>
          <p:nvPr/>
        </p:nvPicPr>
        <p:blipFill>
          <a:blip r:embed="rId3"/>
          <a:stretch>
            <a:fillRect/>
          </a:stretch>
        </p:blipFill>
        <p:spPr>
          <a:xfrm>
            <a:off x="777240" y="640080"/>
            <a:ext cx="2468880" cy="459943"/>
          </a:xfrm>
          <a:prstGeom prst="rect">
            <a:avLst/>
          </a:prstGeom>
        </p:spPr>
      </p:pic>
      <p:sp>
        <p:nvSpPr>
          <p:cNvPr id="5" name="Text 2"/>
          <p:cNvSpPr/>
          <p:nvPr/>
        </p:nvSpPr>
        <p:spPr>
          <a:xfrm>
            <a:off x="777240" y="2093477"/>
            <a:ext cx="8229600" cy="411480"/>
          </a:xfrm>
          <a:prstGeom prst="rect">
            <a:avLst/>
          </a:prstGeom>
          <a:noFill/>
          <a:ln/>
        </p:spPr>
        <p:txBody>
          <a:bodyPr wrap="square" lIns="0" tIns="0" rIns="0" bIns="0" rtlCol="0" anchor="ctr"/>
          <a:lstStyle/>
          <a:p>
            <a:pPr marL="0" indent="0">
              <a:buNone/>
            </a:pPr>
            <a:r>
              <a:rPr lang="en-US" sz="2000" b="1" kern="0" spc="100" dirty="0">
                <a:solidFill>
                  <a:srgbClr val="E2A076"/>
                </a:solidFill>
                <a:latin typeface="Calibri" pitchFamily="34" charset="0"/>
                <a:ea typeface="Calibri" pitchFamily="34" charset="-122"/>
                <a:cs typeface="Calibri" pitchFamily="34" charset="-120"/>
              </a:rPr>
              <a:t>Rheinsheim · 27. Juni 2026</a:t>
            </a:r>
            <a:endParaRPr lang="en-US" sz="2000" dirty="0"/>
          </a:p>
        </p:txBody>
      </p:sp>
      <p:sp>
        <p:nvSpPr>
          <p:cNvPr id="6" name="Text 3"/>
          <p:cNvSpPr/>
          <p:nvPr/>
        </p:nvSpPr>
        <p:spPr>
          <a:xfrm>
            <a:off x="777240" y="2504957"/>
            <a:ext cx="10058400" cy="1371600"/>
          </a:xfrm>
          <a:prstGeom prst="rect">
            <a:avLst/>
          </a:prstGeom>
          <a:noFill/>
          <a:ln/>
        </p:spPr>
        <p:txBody>
          <a:bodyPr wrap="square" lIns="0" tIns="0" rIns="0" bIns="0" rtlCol="0" anchor="ctr"/>
          <a:lstStyle/>
          <a:p>
            <a:pPr marL="0" indent="0">
              <a:buNone/>
            </a:pPr>
            <a:r>
              <a:rPr lang="en-US" sz="5400" b="1" dirty="0">
                <a:solidFill>
                  <a:srgbClr val="FFFFFF"/>
                </a:solidFill>
                <a:latin typeface="Cambria" pitchFamily="34" charset="0"/>
                <a:ea typeface="Cambria" pitchFamily="34" charset="-122"/>
                <a:cs typeface="Cambria" pitchFamily="34" charset="-120"/>
              </a:rPr>
              <a:t>Generalversammlung</a:t>
            </a:r>
            <a:endParaRPr lang="en-US" sz="5400" dirty="0"/>
          </a:p>
        </p:txBody>
      </p:sp>
      <p:sp>
        <p:nvSpPr>
          <p:cNvPr id="7" name="Text 4"/>
          <p:cNvSpPr/>
          <p:nvPr/>
        </p:nvSpPr>
        <p:spPr>
          <a:xfrm>
            <a:off x="834390" y="3627002"/>
            <a:ext cx="8229600" cy="457200"/>
          </a:xfrm>
          <a:prstGeom prst="rect">
            <a:avLst/>
          </a:prstGeom>
          <a:noFill/>
          <a:ln/>
        </p:spPr>
        <p:txBody>
          <a:bodyPr wrap="square" lIns="0" tIns="0" rIns="0" bIns="0" rtlCol="0" anchor="ctr"/>
          <a:lstStyle/>
          <a:p>
            <a:pPr marL="0" indent="0">
              <a:buNone/>
            </a:pPr>
            <a:r>
              <a:rPr lang="en-US" sz="3200" dirty="0">
                <a:solidFill>
                  <a:srgbClr val="D8CCC0"/>
                </a:solidFill>
                <a:latin typeface="Calibri" pitchFamily="34" charset="0"/>
                <a:ea typeface="Calibri" pitchFamily="34" charset="-122"/>
                <a:cs typeface="Calibri" pitchFamily="34" charset="-120"/>
              </a:rPr>
              <a:t>Bürgerhaus Löwen eG</a:t>
            </a:r>
            <a:endParaRPr lang="en-US" sz="3200" dirty="0"/>
          </a:p>
        </p:txBody>
      </p:sp>
      <p:sp>
        <p:nvSpPr>
          <p:cNvPr id="8" name="Text 5"/>
          <p:cNvSpPr/>
          <p:nvPr/>
        </p:nvSpPr>
        <p:spPr>
          <a:xfrm>
            <a:off x="548640" y="6473952"/>
            <a:ext cx="7315200" cy="274320"/>
          </a:xfrm>
          <a:prstGeom prst="rect">
            <a:avLst/>
          </a:prstGeom>
          <a:noFill/>
          <a:ln/>
        </p:spPr>
        <p:txBody>
          <a:bodyPr wrap="square" lIns="0" tIns="0" rIns="0" bIns="0" rtlCol="0" anchor="ctr"/>
          <a:lstStyle/>
          <a:p>
            <a:pPr marL="0" indent="0" algn="l">
              <a:buNone/>
            </a:pPr>
            <a:r>
              <a:rPr lang="en-US" sz="900" dirty="0">
                <a:solidFill>
                  <a:srgbClr val="B9B0A6"/>
                </a:solidFill>
                <a:latin typeface="Calibri" pitchFamily="34" charset="0"/>
                <a:ea typeface="Calibri" pitchFamily="34" charset="-122"/>
                <a:cs typeface="Calibri" pitchFamily="34" charset="-120"/>
              </a:rPr>
              <a:t>Bürgerhaus Löwen eG  ·  Generalversammlung 27.06.2026</a:t>
            </a:r>
            <a:endParaRPr lang="en-US" sz="900" dirty="0"/>
          </a:p>
        </p:txBody>
      </p:sp>
      <p:sp>
        <p:nvSpPr>
          <p:cNvPr id="9" name="Text 6"/>
          <p:cNvSpPr/>
          <p:nvPr/>
        </p:nvSpPr>
        <p:spPr>
          <a:xfrm>
            <a:off x="10725912" y="6473952"/>
            <a:ext cx="914400" cy="274320"/>
          </a:xfrm>
          <a:prstGeom prst="rect">
            <a:avLst/>
          </a:prstGeom>
          <a:noFill/>
          <a:ln/>
        </p:spPr>
        <p:txBody>
          <a:bodyPr wrap="square" lIns="0" tIns="0" rIns="0" bIns="0" rtlCol="0" anchor="ctr"/>
          <a:lstStyle/>
          <a:p>
            <a:pPr marL="0" indent="0" algn="r">
              <a:buNone/>
            </a:pPr>
            <a:r>
              <a:rPr lang="en-US" sz="900" dirty="0">
                <a:solidFill>
                  <a:srgbClr val="B9B0A6"/>
                </a:solidFill>
                <a:latin typeface="Calibri" pitchFamily="34" charset="0"/>
                <a:ea typeface="Calibri" pitchFamily="34" charset="-122"/>
                <a:cs typeface="Calibri" pitchFamily="34" charset="-120"/>
              </a:rPr>
              <a:t>1</a:t>
            </a:r>
            <a:endParaRPr lang="en-US" sz="9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8">
    <p:bg>
      <p:bgPr>
        <a:solidFill>
          <a:srgbClr val="FFFFFF"/>
        </a:solidFill>
        <a:effectLst/>
      </p:bgPr>
    </p:bg>
    <p:spTree>
      <p:nvGrpSpPr>
        <p:cNvPr id="1" name=""/>
        <p:cNvGrpSpPr/>
        <p:nvPr/>
      </p:nvGrpSpPr>
      <p:grpSpPr>
        <a:xfrm>
          <a:off x="0" y="0"/>
          <a:ext cx="0" cy="0"/>
          <a:chOff x="0" y="0"/>
          <a:chExt cx="0" cy="0"/>
        </a:xfrm>
      </p:grpSpPr>
      <p:pic>
        <p:nvPicPr>
          <p:cNvPr id="2" name="Image 0" descr="assets/logo_transparent.png"/>
          <p:cNvPicPr>
            <a:picLocks noChangeAspect="1"/>
          </p:cNvPicPr>
          <p:nvPr/>
        </p:nvPicPr>
        <p:blipFill>
          <a:blip r:embed="rId3"/>
          <a:stretch>
            <a:fillRect/>
          </a:stretch>
        </p:blipFill>
        <p:spPr>
          <a:xfrm>
            <a:off x="9354312" y="384048"/>
            <a:ext cx="2286000" cy="418247"/>
          </a:xfrm>
          <a:prstGeom prst="rect">
            <a:avLst/>
          </a:prstGeom>
        </p:spPr>
      </p:pic>
      <p:sp>
        <p:nvSpPr>
          <p:cNvPr id="3" name="Text 0"/>
          <p:cNvSpPr/>
          <p:nvPr/>
        </p:nvSpPr>
        <p:spPr>
          <a:xfrm>
            <a:off x="548640" y="292608"/>
            <a:ext cx="10515600" cy="274320"/>
          </a:xfrm>
          <a:prstGeom prst="rect">
            <a:avLst/>
          </a:prstGeom>
          <a:noFill/>
          <a:ln/>
        </p:spPr>
        <p:txBody>
          <a:bodyPr wrap="square" lIns="0" tIns="0" rIns="0" bIns="0" rtlCol="0" anchor="ctr"/>
          <a:lstStyle/>
          <a:p>
            <a:pPr marL="0" indent="0">
              <a:buNone/>
            </a:pPr>
            <a:r>
              <a:rPr lang="en-US" sz="1200" b="1" kern="0" spc="150" dirty="0">
                <a:solidFill>
                  <a:srgbClr val="C2693D"/>
                </a:solidFill>
                <a:latin typeface="Calibri" pitchFamily="34" charset="0"/>
                <a:ea typeface="Calibri" pitchFamily="34" charset="-122"/>
                <a:cs typeface="Calibri" pitchFamily="34" charset="-120"/>
              </a:rPr>
              <a:t>BERICHT DES VORSTANDS</a:t>
            </a:r>
            <a:endParaRPr lang="en-US" sz="1200" dirty="0"/>
          </a:p>
        </p:txBody>
      </p:sp>
      <p:sp>
        <p:nvSpPr>
          <p:cNvPr id="11" name="Text 7"/>
          <p:cNvSpPr/>
          <p:nvPr/>
        </p:nvSpPr>
        <p:spPr>
          <a:xfrm>
            <a:off x="548640" y="6473952"/>
            <a:ext cx="7315200" cy="274320"/>
          </a:xfrm>
          <a:prstGeom prst="rect">
            <a:avLst/>
          </a:prstGeom>
          <a:noFill/>
          <a:ln/>
        </p:spPr>
        <p:txBody>
          <a:bodyPr wrap="square" lIns="0" tIns="0" rIns="0" bIns="0" rtlCol="0" anchor="ctr"/>
          <a:lstStyle/>
          <a:p>
            <a:pPr marL="0" indent="0" algn="l">
              <a:buNone/>
            </a:pPr>
            <a:r>
              <a:rPr lang="en-US" sz="900" dirty="0">
                <a:solidFill>
                  <a:srgbClr val="726C66"/>
                </a:solidFill>
                <a:latin typeface="Calibri" pitchFamily="34" charset="0"/>
                <a:ea typeface="Calibri" pitchFamily="34" charset="-122"/>
                <a:cs typeface="Calibri" pitchFamily="34" charset="-120"/>
              </a:rPr>
              <a:t>Bürgerhaus Löwen eG  ·  Generalversammlung 27.06.2026</a:t>
            </a:r>
            <a:endParaRPr lang="en-US" sz="900" dirty="0"/>
          </a:p>
        </p:txBody>
      </p:sp>
      <p:sp>
        <p:nvSpPr>
          <p:cNvPr id="12" name="Text 8"/>
          <p:cNvSpPr/>
          <p:nvPr/>
        </p:nvSpPr>
        <p:spPr>
          <a:xfrm>
            <a:off x="10725912" y="6473952"/>
            <a:ext cx="914400" cy="274320"/>
          </a:xfrm>
          <a:prstGeom prst="rect">
            <a:avLst/>
          </a:prstGeom>
          <a:noFill/>
          <a:ln/>
        </p:spPr>
        <p:txBody>
          <a:bodyPr wrap="square" lIns="0" tIns="0" rIns="0" bIns="0" rtlCol="0" anchor="ctr"/>
          <a:lstStyle/>
          <a:p>
            <a:pPr marL="0" indent="0" algn="r">
              <a:buNone/>
            </a:pPr>
            <a:r>
              <a:rPr lang="en-US" sz="900" dirty="0">
                <a:solidFill>
                  <a:srgbClr val="726C66"/>
                </a:solidFill>
                <a:latin typeface="Calibri" pitchFamily="34" charset="0"/>
                <a:ea typeface="Calibri" pitchFamily="34" charset="-122"/>
                <a:cs typeface="Calibri" pitchFamily="34" charset="-120"/>
              </a:rPr>
              <a:t>24</a:t>
            </a:r>
            <a:endParaRPr lang="en-US" sz="900" dirty="0"/>
          </a:p>
        </p:txBody>
      </p:sp>
      <p:sp>
        <p:nvSpPr>
          <p:cNvPr id="13" name="Inhaltsplatzhalter 2">
            <a:extLst>
              <a:ext uri="{FF2B5EF4-FFF2-40B4-BE49-F238E27FC236}">
                <a16:creationId xmlns:a16="http://schemas.microsoft.com/office/drawing/2014/main" id="{A6597EF8-E0E1-281C-7C60-6929075E0B5C}"/>
              </a:ext>
            </a:extLst>
          </p:cNvPr>
          <p:cNvSpPr txBox="1">
            <a:spLocks/>
          </p:cNvSpPr>
          <p:nvPr/>
        </p:nvSpPr>
        <p:spPr>
          <a:xfrm>
            <a:off x="927488" y="997431"/>
            <a:ext cx="8426824" cy="5420746"/>
          </a:xfrm>
          <a:prstGeom prst="rect">
            <a:avLst/>
          </a:prstGeom>
        </p:spPr>
        <p:txBody>
          <a:bodyPr>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Font typeface="Arial" pitchFamily="34" charset="0"/>
              <a:buNone/>
            </a:pPr>
            <a:endParaRPr lang="de-DE" sz="900" b="1" dirty="0"/>
          </a:p>
          <a:p>
            <a:pPr>
              <a:buFont typeface="Arial" pitchFamily="34" charset="0"/>
              <a:buNone/>
            </a:pPr>
            <a:r>
              <a:rPr lang="de-DE" sz="2800" b="1" dirty="0"/>
              <a:t>Größere Investitionen 2025 </a:t>
            </a:r>
          </a:p>
          <a:p>
            <a:pPr marL="514350" indent="-514350">
              <a:buFont typeface="Arial" pitchFamily="34" charset="0"/>
              <a:buAutoNum type="arabicPeriod"/>
            </a:pPr>
            <a:r>
              <a:rPr lang="de-DE" sz="2400" b="1" i="1" dirty="0">
                <a:solidFill>
                  <a:schemeClr val="accent6">
                    <a:lumMod val="75000"/>
                  </a:schemeClr>
                </a:solidFill>
              </a:rPr>
              <a:t>Decke Hofeinfahrt</a:t>
            </a:r>
          </a:p>
          <a:p>
            <a:pPr marL="514350" indent="-514350">
              <a:buFont typeface="Arial" pitchFamily="34" charset="0"/>
              <a:buAutoNum type="arabicPeriod"/>
            </a:pPr>
            <a:r>
              <a:rPr lang="de-DE" sz="2400" b="1" i="1" dirty="0">
                <a:solidFill>
                  <a:schemeClr val="accent6">
                    <a:lumMod val="75000"/>
                  </a:schemeClr>
                </a:solidFill>
              </a:rPr>
              <a:t>Neue Tische wurden angeschafft </a:t>
            </a:r>
            <a:r>
              <a:rPr lang="de-DE" sz="2200" b="1" i="1" dirty="0">
                <a:solidFill>
                  <a:schemeClr val="accent6">
                    <a:lumMod val="75000"/>
                  </a:schemeClr>
                </a:solidFill>
              </a:rPr>
              <a:t>(Zuschuss vom Förderverein) </a:t>
            </a:r>
          </a:p>
          <a:p>
            <a:pPr marL="514350" indent="-514350">
              <a:buFont typeface="Arial" pitchFamily="34" charset="0"/>
              <a:buAutoNum type="arabicPeriod"/>
            </a:pPr>
            <a:endParaRPr lang="de-DE" sz="1800" b="1" i="1" dirty="0">
              <a:solidFill>
                <a:schemeClr val="accent6">
                  <a:lumMod val="75000"/>
                </a:schemeClr>
              </a:solidFill>
            </a:endParaRPr>
          </a:p>
          <a:p>
            <a:pPr>
              <a:buFont typeface="Arial" pitchFamily="34" charset="0"/>
              <a:buNone/>
            </a:pPr>
            <a:r>
              <a:rPr lang="de-DE" sz="2800" b="1" dirty="0"/>
              <a:t>Größere Investitionen 2026</a:t>
            </a:r>
          </a:p>
          <a:p>
            <a:pPr marL="457200" indent="-457200">
              <a:buFont typeface="Arial" pitchFamily="34" charset="0"/>
              <a:buAutoNum type="arabicPeriod"/>
            </a:pPr>
            <a:r>
              <a:rPr lang="de-DE" sz="2400" b="1" i="1" dirty="0">
                <a:solidFill>
                  <a:srgbClr val="FF0000"/>
                </a:solidFill>
              </a:rPr>
              <a:t>Klimaanlage für DG   </a:t>
            </a:r>
            <a:r>
              <a:rPr lang="de-DE" sz="2000" b="1" i="1" dirty="0">
                <a:solidFill>
                  <a:srgbClr val="FF0000"/>
                </a:solidFill>
              </a:rPr>
              <a:t>(lt. Angebot ca. 15.000 - 20.000,- €)</a:t>
            </a:r>
          </a:p>
          <a:p>
            <a:pPr marL="457200" indent="-457200">
              <a:buFont typeface="Arial" pitchFamily="34" charset="0"/>
              <a:buAutoNum type="arabicPeriod"/>
            </a:pPr>
            <a:endParaRPr lang="de-DE" sz="1800" b="1" i="1" dirty="0">
              <a:solidFill>
                <a:srgbClr val="FF0000"/>
              </a:solidFill>
            </a:endParaRPr>
          </a:p>
          <a:p>
            <a:pPr>
              <a:buFont typeface="Arial" pitchFamily="34" charset="0"/>
              <a:buNone/>
            </a:pPr>
            <a:r>
              <a:rPr lang="de-DE" sz="2800" b="1" dirty="0"/>
              <a:t>Größere Investitionen 2027/2028</a:t>
            </a:r>
          </a:p>
          <a:p>
            <a:pPr>
              <a:buFont typeface="Arial" pitchFamily="34" charset="0"/>
              <a:buNone/>
            </a:pPr>
            <a:r>
              <a:rPr lang="de-DE" sz="2400" b="1" dirty="0">
                <a:solidFill>
                  <a:srgbClr val="FF0000"/>
                </a:solidFill>
              </a:rPr>
              <a:t>1.   Sockelaufbereitung am Haus</a:t>
            </a:r>
          </a:p>
          <a:p>
            <a:pPr marL="457200" indent="-457200">
              <a:buFont typeface="Arial" pitchFamily="34" charset="0"/>
              <a:buNone/>
            </a:pPr>
            <a:r>
              <a:rPr lang="de-DE" sz="2400" b="1" i="1" dirty="0">
                <a:solidFill>
                  <a:srgbClr val="FF0000"/>
                </a:solidFill>
              </a:rPr>
              <a:t>2.   Terrassen fertigstellen</a:t>
            </a:r>
          </a:p>
          <a:p>
            <a:pPr marL="457200" indent="-457200">
              <a:buFont typeface="Arial" pitchFamily="34" charset="0"/>
              <a:buNone/>
            </a:pPr>
            <a:r>
              <a:rPr lang="de-DE" sz="2400" b="1" i="1" dirty="0">
                <a:solidFill>
                  <a:srgbClr val="FF0000"/>
                </a:solidFill>
              </a:rPr>
              <a:t>3.   Renovierungsarbeiten / Instandhaltung</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13">
                                            <p:txEl>
                                              <p:pRg st="1" end="1"/>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3">
                                            <p:txEl>
                                              <p:pRg st="2" end="2"/>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13">
                                            <p:txEl>
                                              <p:pRg st="3" end="3"/>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3">
                                            <p:txEl>
                                              <p:pRg st="5" end="5"/>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3">
                                            <p:txEl>
                                              <p:pRg st="6" end="6"/>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13">
                                            <p:txEl>
                                              <p:pRg st="8" end="8"/>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13">
                                            <p:txEl>
                                              <p:pRg st="9" end="9"/>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13">
                                            <p:txEl>
                                              <p:pRg st="10" end="10"/>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13">
                                            <p:txEl>
                                              <p:pRg st="11" end="1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name="Slide 19">
    <p:bg>
      <p:bgPr>
        <a:solidFill>
          <a:srgbClr val="FFFFFF"/>
        </a:solidFill>
        <a:effectLst/>
      </p:bgPr>
    </p:bg>
    <p:spTree>
      <p:nvGrpSpPr>
        <p:cNvPr id="1" name=""/>
        <p:cNvGrpSpPr/>
        <p:nvPr/>
      </p:nvGrpSpPr>
      <p:grpSpPr>
        <a:xfrm>
          <a:off x="0" y="0"/>
          <a:ext cx="0" cy="0"/>
          <a:chOff x="0" y="0"/>
          <a:chExt cx="0" cy="0"/>
        </a:xfrm>
      </p:grpSpPr>
      <p:pic>
        <p:nvPicPr>
          <p:cNvPr id="2" name="Image 0" descr="assets/logo_transparent.png"/>
          <p:cNvPicPr>
            <a:picLocks noChangeAspect="1"/>
          </p:cNvPicPr>
          <p:nvPr/>
        </p:nvPicPr>
        <p:blipFill>
          <a:blip r:embed="rId3"/>
          <a:stretch>
            <a:fillRect/>
          </a:stretch>
        </p:blipFill>
        <p:spPr>
          <a:xfrm>
            <a:off x="9354312" y="384048"/>
            <a:ext cx="2286000" cy="418247"/>
          </a:xfrm>
          <a:prstGeom prst="rect">
            <a:avLst/>
          </a:prstGeom>
        </p:spPr>
      </p:pic>
      <p:sp>
        <p:nvSpPr>
          <p:cNvPr id="3" name="Text 0"/>
          <p:cNvSpPr/>
          <p:nvPr/>
        </p:nvSpPr>
        <p:spPr>
          <a:xfrm>
            <a:off x="548640" y="292608"/>
            <a:ext cx="10515600" cy="274320"/>
          </a:xfrm>
          <a:prstGeom prst="rect">
            <a:avLst/>
          </a:prstGeom>
          <a:noFill/>
          <a:ln/>
        </p:spPr>
        <p:txBody>
          <a:bodyPr wrap="square" lIns="0" tIns="0" rIns="0" bIns="0" rtlCol="0" anchor="ctr"/>
          <a:lstStyle/>
          <a:p>
            <a:pPr marL="0" indent="0">
              <a:buNone/>
            </a:pPr>
            <a:r>
              <a:rPr lang="en-US" sz="1200" b="1" kern="0" spc="150" dirty="0">
                <a:solidFill>
                  <a:srgbClr val="C2693D"/>
                </a:solidFill>
                <a:latin typeface="Calibri" pitchFamily="34" charset="0"/>
                <a:ea typeface="Calibri" pitchFamily="34" charset="-122"/>
                <a:cs typeface="Calibri" pitchFamily="34" charset="-120"/>
              </a:rPr>
              <a:t>BERICHT DES VORSTANDS</a:t>
            </a:r>
            <a:endParaRPr lang="en-US" sz="1200" dirty="0"/>
          </a:p>
        </p:txBody>
      </p:sp>
      <p:sp>
        <p:nvSpPr>
          <p:cNvPr id="4" name="Text 1"/>
          <p:cNvSpPr/>
          <p:nvPr/>
        </p:nvSpPr>
        <p:spPr>
          <a:xfrm>
            <a:off x="548640" y="566928"/>
            <a:ext cx="10789920" cy="640080"/>
          </a:xfrm>
          <a:prstGeom prst="rect">
            <a:avLst/>
          </a:prstGeom>
          <a:noFill/>
          <a:ln/>
        </p:spPr>
        <p:txBody>
          <a:bodyPr wrap="square" lIns="0" tIns="0" rIns="0" bIns="0" rtlCol="0" anchor="ctr"/>
          <a:lstStyle/>
          <a:p>
            <a:pPr marL="0" indent="0">
              <a:buNone/>
            </a:pPr>
            <a:r>
              <a:rPr lang="en-US" sz="3000" b="1" dirty="0">
                <a:solidFill>
                  <a:srgbClr val="2B241F"/>
                </a:solidFill>
                <a:latin typeface="Cambria" pitchFamily="34" charset="0"/>
                <a:ea typeface="Cambria" pitchFamily="34" charset="-122"/>
                <a:cs typeface="Cambria" pitchFamily="34" charset="-120"/>
              </a:rPr>
              <a:t>Größere jährliche Ausgaben</a:t>
            </a:r>
            <a:endParaRPr lang="en-US" sz="3000" dirty="0"/>
          </a:p>
        </p:txBody>
      </p:sp>
      <p:sp>
        <p:nvSpPr>
          <p:cNvPr id="11" name="Text 7"/>
          <p:cNvSpPr/>
          <p:nvPr/>
        </p:nvSpPr>
        <p:spPr>
          <a:xfrm>
            <a:off x="548640" y="6473952"/>
            <a:ext cx="7315200" cy="274320"/>
          </a:xfrm>
          <a:prstGeom prst="rect">
            <a:avLst/>
          </a:prstGeom>
          <a:noFill/>
          <a:ln/>
        </p:spPr>
        <p:txBody>
          <a:bodyPr wrap="square" lIns="0" tIns="0" rIns="0" bIns="0" rtlCol="0" anchor="ctr"/>
          <a:lstStyle/>
          <a:p>
            <a:pPr marL="0" indent="0" algn="l">
              <a:buNone/>
            </a:pPr>
            <a:r>
              <a:rPr lang="en-US" sz="900" dirty="0">
                <a:solidFill>
                  <a:srgbClr val="726C66"/>
                </a:solidFill>
                <a:latin typeface="Calibri" pitchFamily="34" charset="0"/>
                <a:ea typeface="Calibri" pitchFamily="34" charset="-122"/>
                <a:cs typeface="Calibri" pitchFamily="34" charset="-120"/>
              </a:rPr>
              <a:t>Bürgerhaus Löwen eG  ·  Generalversammlung 27.06.2026</a:t>
            </a:r>
            <a:endParaRPr lang="en-US" sz="900" dirty="0"/>
          </a:p>
        </p:txBody>
      </p:sp>
      <p:sp>
        <p:nvSpPr>
          <p:cNvPr id="12" name="Text 8"/>
          <p:cNvSpPr/>
          <p:nvPr/>
        </p:nvSpPr>
        <p:spPr>
          <a:xfrm>
            <a:off x="10725912" y="6473952"/>
            <a:ext cx="914400" cy="274320"/>
          </a:xfrm>
          <a:prstGeom prst="rect">
            <a:avLst/>
          </a:prstGeom>
          <a:noFill/>
          <a:ln/>
        </p:spPr>
        <p:txBody>
          <a:bodyPr wrap="square" lIns="0" tIns="0" rIns="0" bIns="0" rtlCol="0" anchor="ctr"/>
          <a:lstStyle/>
          <a:p>
            <a:pPr marL="0" indent="0" algn="r">
              <a:buNone/>
            </a:pPr>
            <a:r>
              <a:rPr lang="en-US" sz="900" dirty="0">
                <a:solidFill>
                  <a:srgbClr val="726C66"/>
                </a:solidFill>
                <a:latin typeface="Calibri" pitchFamily="34" charset="0"/>
                <a:ea typeface="Calibri" pitchFamily="34" charset="-122"/>
                <a:cs typeface="Calibri" pitchFamily="34" charset="-120"/>
              </a:rPr>
              <a:t>25</a:t>
            </a:r>
            <a:endParaRPr lang="en-US" sz="900" dirty="0"/>
          </a:p>
        </p:txBody>
      </p:sp>
      <p:pic>
        <p:nvPicPr>
          <p:cNvPr id="13" name="Picture 5" descr="C:\Users\Kirschner\Desktop\2026 bis Mai.jpg">
            <a:extLst>
              <a:ext uri="{FF2B5EF4-FFF2-40B4-BE49-F238E27FC236}">
                <a16:creationId xmlns:a16="http://schemas.microsoft.com/office/drawing/2014/main" id="{E27EB02B-BAB7-E888-1C71-926423C30594}"/>
              </a:ext>
            </a:extLst>
          </p:cNvPr>
          <p:cNvPicPr>
            <a:picLocks noChangeAspect="1" noChangeArrowheads="1"/>
          </p:cNvPicPr>
          <p:nvPr/>
        </p:nvPicPr>
        <p:blipFill>
          <a:blip r:embed="rId4"/>
          <a:srcRect/>
          <a:stretch>
            <a:fillRect/>
          </a:stretch>
        </p:blipFill>
        <p:spPr bwMode="auto">
          <a:xfrm>
            <a:off x="1539804" y="1720365"/>
            <a:ext cx="8533271" cy="3670801"/>
          </a:xfrm>
          <a:prstGeom prst="rect">
            <a:avLst/>
          </a:prstGeom>
          <a:noFill/>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21">
    <p:bg>
      <p:bgPr>
        <a:solidFill>
          <a:srgbClr val="FFFFFF"/>
        </a:solidFill>
        <a:effectLst/>
      </p:bgPr>
    </p:bg>
    <p:spTree>
      <p:nvGrpSpPr>
        <p:cNvPr id="1" name=""/>
        <p:cNvGrpSpPr/>
        <p:nvPr/>
      </p:nvGrpSpPr>
      <p:grpSpPr>
        <a:xfrm>
          <a:off x="0" y="0"/>
          <a:ext cx="0" cy="0"/>
          <a:chOff x="0" y="0"/>
          <a:chExt cx="0" cy="0"/>
        </a:xfrm>
      </p:grpSpPr>
      <p:pic>
        <p:nvPicPr>
          <p:cNvPr id="58" name="Picture 2" descr="C:\Users\Kirschner\Desktop\Bilder Generalversammlung\Bild15.jpg">
            <a:extLst>
              <a:ext uri="{FF2B5EF4-FFF2-40B4-BE49-F238E27FC236}">
                <a16:creationId xmlns:a16="http://schemas.microsoft.com/office/drawing/2014/main" id="{EDCD89B2-E8F0-7710-3A2B-7B1B0511FDC9}"/>
              </a:ext>
            </a:extLst>
          </p:cNvPr>
          <p:cNvPicPr>
            <a:picLocks noChangeAspect="1" noChangeArrowheads="1"/>
          </p:cNvPicPr>
          <p:nvPr/>
        </p:nvPicPr>
        <p:blipFill>
          <a:blip r:embed="rId3"/>
          <a:srcRect/>
          <a:stretch>
            <a:fillRect/>
          </a:stretch>
        </p:blipFill>
        <p:spPr bwMode="auto">
          <a:xfrm rot="299253">
            <a:off x="9612757" y="1271679"/>
            <a:ext cx="1930515" cy="2316430"/>
          </a:xfrm>
          <a:prstGeom prst="rect">
            <a:avLst/>
          </a:prstGeom>
          <a:noFill/>
          <a:ln>
            <a:solidFill>
              <a:schemeClr val="bg1">
                <a:alpha val="52000"/>
              </a:schemeClr>
            </a:solidFill>
          </a:ln>
        </p:spPr>
      </p:pic>
      <p:pic>
        <p:nvPicPr>
          <p:cNvPr id="2" name="Image 0" descr="assets/logo_transparent.png"/>
          <p:cNvPicPr>
            <a:picLocks noChangeAspect="1"/>
          </p:cNvPicPr>
          <p:nvPr/>
        </p:nvPicPr>
        <p:blipFill>
          <a:blip r:embed="rId4"/>
          <a:stretch>
            <a:fillRect/>
          </a:stretch>
        </p:blipFill>
        <p:spPr>
          <a:xfrm>
            <a:off x="9354312" y="384048"/>
            <a:ext cx="2286000" cy="418247"/>
          </a:xfrm>
          <a:prstGeom prst="rect">
            <a:avLst/>
          </a:prstGeom>
        </p:spPr>
      </p:pic>
      <p:sp>
        <p:nvSpPr>
          <p:cNvPr id="3" name="Text 0"/>
          <p:cNvSpPr/>
          <p:nvPr/>
        </p:nvSpPr>
        <p:spPr>
          <a:xfrm>
            <a:off x="548640" y="292608"/>
            <a:ext cx="10515600" cy="274320"/>
          </a:xfrm>
          <a:prstGeom prst="rect">
            <a:avLst/>
          </a:prstGeom>
          <a:noFill/>
          <a:ln/>
        </p:spPr>
        <p:txBody>
          <a:bodyPr wrap="square" lIns="0" tIns="0" rIns="0" bIns="0" rtlCol="0" anchor="ctr"/>
          <a:lstStyle/>
          <a:p>
            <a:pPr marL="0" indent="0">
              <a:buNone/>
            </a:pPr>
            <a:r>
              <a:rPr lang="en-US" sz="1200" b="1" kern="0" spc="150" dirty="0">
                <a:solidFill>
                  <a:srgbClr val="C2693D"/>
                </a:solidFill>
                <a:latin typeface="Calibri" pitchFamily="34" charset="0"/>
                <a:ea typeface="Calibri" pitchFamily="34" charset="-122"/>
                <a:cs typeface="Calibri" pitchFamily="34" charset="-120"/>
              </a:rPr>
              <a:t>BERICHT DES VORSTANDS</a:t>
            </a:r>
            <a:endParaRPr lang="en-US" sz="1200" dirty="0"/>
          </a:p>
        </p:txBody>
      </p:sp>
      <p:sp>
        <p:nvSpPr>
          <p:cNvPr id="4" name="Text 1"/>
          <p:cNvSpPr/>
          <p:nvPr/>
        </p:nvSpPr>
        <p:spPr>
          <a:xfrm>
            <a:off x="548640" y="566928"/>
            <a:ext cx="10789920" cy="640080"/>
          </a:xfrm>
          <a:prstGeom prst="rect">
            <a:avLst/>
          </a:prstGeom>
          <a:noFill/>
          <a:ln/>
        </p:spPr>
        <p:txBody>
          <a:bodyPr wrap="square" lIns="0" tIns="0" rIns="0" bIns="0" rtlCol="0" anchor="ctr"/>
          <a:lstStyle/>
          <a:p>
            <a:pPr marL="0" indent="0">
              <a:buNone/>
            </a:pPr>
            <a:r>
              <a:rPr lang="en-US" sz="3000" b="1" dirty="0" err="1">
                <a:solidFill>
                  <a:srgbClr val="2B241F"/>
                </a:solidFill>
                <a:latin typeface="Cambria" pitchFamily="34" charset="0"/>
                <a:ea typeface="Cambria" pitchFamily="34" charset="-122"/>
                <a:cs typeface="Cambria" pitchFamily="34" charset="-120"/>
              </a:rPr>
              <a:t>Veranstaltungen</a:t>
            </a:r>
            <a:r>
              <a:rPr lang="en-US" sz="3000" b="1" dirty="0">
                <a:solidFill>
                  <a:srgbClr val="2B241F"/>
                </a:solidFill>
                <a:latin typeface="Cambria" pitchFamily="34" charset="0"/>
                <a:ea typeface="Cambria" pitchFamily="34" charset="-122"/>
                <a:cs typeface="Cambria" pitchFamily="34" charset="-120"/>
              </a:rPr>
              <a:t> </a:t>
            </a:r>
            <a:r>
              <a:rPr lang="en-US" sz="3000" b="1" dirty="0" err="1">
                <a:solidFill>
                  <a:srgbClr val="2B241F"/>
                </a:solidFill>
                <a:latin typeface="Cambria" pitchFamily="34" charset="0"/>
                <a:ea typeface="Cambria" pitchFamily="34" charset="-122"/>
                <a:cs typeface="Cambria" pitchFamily="34" charset="-120"/>
              </a:rPr>
              <a:t>seit</a:t>
            </a:r>
            <a:r>
              <a:rPr lang="en-US" sz="3000" b="1" dirty="0">
                <a:solidFill>
                  <a:srgbClr val="2B241F"/>
                </a:solidFill>
                <a:latin typeface="Cambria" pitchFamily="34" charset="0"/>
                <a:ea typeface="Cambria" pitchFamily="34" charset="-122"/>
                <a:cs typeface="Cambria" pitchFamily="34" charset="-120"/>
              </a:rPr>
              <a:t> Dezember 2025</a:t>
            </a:r>
            <a:endParaRPr lang="en-US" sz="3000" dirty="0"/>
          </a:p>
        </p:txBody>
      </p:sp>
      <p:sp>
        <p:nvSpPr>
          <p:cNvPr id="5" name="Text 2"/>
          <p:cNvSpPr/>
          <p:nvPr/>
        </p:nvSpPr>
        <p:spPr>
          <a:xfrm>
            <a:off x="548640" y="1691640"/>
            <a:ext cx="777240" cy="246888"/>
          </a:xfrm>
          <a:prstGeom prst="rect">
            <a:avLst/>
          </a:prstGeom>
          <a:noFill/>
          <a:ln/>
        </p:spPr>
        <p:txBody>
          <a:bodyPr wrap="square" lIns="0" tIns="0" rIns="0" bIns="0" rtlCol="0" anchor="ctr"/>
          <a:lstStyle/>
          <a:p>
            <a:pPr marL="0" indent="0">
              <a:buNone/>
            </a:pPr>
            <a:r>
              <a:rPr lang="en-US" sz="1400" b="1" dirty="0">
                <a:solidFill>
                  <a:srgbClr val="C2693D"/>
                </a:solidFill>
                <a:latin typeface="Calibri" pitchFamily="34" charset="0"/>
                <a:ea typeface="Calibri" pitchFamily="34" charset="-122"/>
                <a:cs typeface="Calibri" pitchFamily="34" charset="-120"/>
              </a:rPr>
              <a:t>02.12.25</a:t>
            </a:r>
            <a:endParaRPr lang="en-US" sz="1400" dirty="0"/>
          </a:p>
        </p:txBody>
      </p:sp>
      <p:sp>
        <p:nvSpPr>
          <p:cNvPr id="6" name="Text 3"/>
          <p:cNvSpPr/>
          <p:nvPr/>
        </p:nvSpPr>
        <p:spPr>
          <a:xfrm>
            <a:off x="1371600" y="1691640"/>
            <a:ext cx="4297680" cy="246888"/>
          </a:xfrm>
          <a:prstGeom prst="rect">
            <a:avLst/>
          </a:prstGeom>
          <a:noFill/>
          <a:ln/>
        </p:spPr>
        <p:txBody>
          <a:bodyPr wrap="square" lIns="0" tIns="0" rIns="0" bIns="0" rtlCol="0" anchor="ctr"/>
          <a:lstStyle/>
          <a:p>
            <a:pPr marL="0" indent="0">
              <a:buNone/>
            </a:pPr>
            <a:r>
              <a:rPr lang="en-US" dirty="0">
                <a:solidFill>
                  <a:srgbClr val="2B241F"/>
                </a:solidFill>
                <a:latin typeface="Calibri" pitchFamily="34" charset="0"/>
                <a:ea typeface="Calibri" pitchFamily="34" charset="-122"/>
                <a:cs typeface="Calibri" pitchFamily="34" charset="-120"/>
              </a:rPr>
              <a:t>Adventstürchen Quartiersmanagement</a:t>
            </a:r>
            <a:endParaRPr lang="en-US" dirty="0"/>
          </a:p>
        </p:txBody>
      </p:sp>
      <p:sp>
        <p:nvSpPr>
          <p:cNvPr id="7" name="Text 4"/>
          <p:cNvSpPr/>
          <p:nvPr/>
        </p:nvSpPr>
        <p:spPr>
          <a:xfrm>
            <a:off x="548640" y="1970532"/>
            <a:ext cx="777240" cy="246888"/>
          </a:xfrm>
          <a:prstGeom prst="rect">
            <a:avLst/>
          </a:prstGeom>
          <a:noFill/>
          <a:ln/>
        </p:spPr>
        <p:txBody>
          <a:bodyPr wrap="square" lIns="0" tIns="0" rIns="0" bIns="0" rtlCol="0" anchor="ctr"/>
          <a:lstStyle/>
          <a:p>
            <a:pPr marL="0" indent="0">
              <a:buNone/>
            </a:pPr>
            <a:r>
              <a:rPr lang="en-US" sz="1400" b="1" dirty="0">
                <a:solidFill>
                  <a:srgbClr val="C2693D"/>
                </a:solidFill>
                <a:latin typeface="Calibri" pitchFamily="34" charset="0"/>
                <a:ea typeface="Calibri" pitchFamily="34" charset="-122"/>
                <a:cs typeface="Calibri" pitchFamily="34" charset="-120"/>
              </a:rPr>
              <a:t>03.12.25</a:t>
            </a:r>
            <a:endParaRPr lang="en-US" sz="1400" dirty="0"/>
          </a:p>
        </p:txBody>
      </p:sp>
      <p:sp>
        <p:nvSpPr>
          <p:cNvPr id="8" name="Text 5"/>
          <p:cNvSpPr/>
          <p:nvPr/>
        </p:nvSpPr>
        <p:spPr>
          <a:xfrm>
            <a:off x="1371600" y="1970532"/>
            <a:ext cx="4297680" cy="246888"/>
          </a:xfrm>
          <a:prstGeom prst="rect">
            <a:avLst/>
          </a:prstGeom>
          <a:noFill/>
          <a:ln/>
        </p:spPr>
        <p:txBody>
          <a:bodyPr wrap="square" lIns="0" tIns="0" rIns="0" bIns="0" rtlCol="0" anchor="ctr"/>
          <a:lstStyle/>
          <a:p>
            <a:pPr marL="0" indent="0">
              <a:buNone/>
            </a:pPr>
            <a:r>
              <a:rPr lang="en-US" dirty="0">
                <a:solidFill>
                  <a:srgbClr val="2B241F"/>
                </a:solidFill>
                <a:latin typeface="Calibri" pitchFamily="34" charset="0"/>
                <a:ea typeface="Calibri" pitchFamily="34" charset="-122"/>
                <a:cs typeface="Calibri" pitchFamily="34" charset="-120"/>
              </a:rPr>
              <a:t>Weihnachtsfeier Belegschaft</a:t>
            </a:r>
            <a:endParaRPr lang="en-US" dirty="0"/>
          </a:p>
        </p:txBody>
      </p:sp>
      <p:sp>
        <p:nvSpPr>
          <p:cNvPr id="9" name="Text 6"/>
          <p:cNvSpPr/>
          <p:nvPr/>
        </p:nvSpPr>
        <p:spPr>
          <a:xfrm>
            <a:off x="548640" y="2249424"/>
            <a:ext cx="777240" cy="246888"/>
          </a:xfrm>
          <a:prstGeom prst="rect">
            <a:avLst/>
          </a:prstGeom>
          <a:noFill/>
          <a:ln/>
        </p:spPr>
        <p:txBody>
          <a:bodyPr wrap="square" lIns="0" tIns="0" rIns="0" bIns="0" rtlCol="0" anchor="ctr"/>
          <a:lstStyle/>
          <a:p>
            <a:pPr marL="0" indent="0">
              <a:buNone/>
            </a:pPr>
            <a:r>
              <a:rPr lang="en-US" sz="1400" b="1" dirty="0">
                <a:solidFill>
                  <a:srgbClr val="C2693D"/>
                </a:solidFill>
                <a:latin typeface="Calibri" pitchFamily="34" charset="0"/>
                <a:ea typeface="Calibri" pitchFamily="34" charset="-122"/>
                <a:cs typeface="Calibri" pitchFamily="34" charset="-120"/>
              </a:rPr>
              <a:t>18.12.25</a:t>
            </a:r>
            <a:endParaRPr lang="en-US" sz="1400" dirty="0"/>
          </a:p>
        </p:txBody>
      </p:sp>
      <p:sp>
        <p:nvSpPr>
          <p:cNvPr id="10" name="Text 7"/>
          <p:cNvSpPr/>
          <p:nvPr/>
        </p:nvSpPr>
        <p:spPr>
          <a:xfrm>
            <a:off x="1371600" y="2249424"/>
            <a:ext cx="4297680" cy="246888"/>
          </a:xfrm>
          <a:prstGeom prst="rect">
            <a:avLst/>
          </a:prstGeom>
          <a:noFill/>
          <a:ln/>
        </p:spPr>
        <p:txBody>
          <a:bodyPr wrap="square" lIns="0" tIns="0" rIns="0" bIns="0" rtlCol="0" anchor="ctr"/>
          <a:lstStyle/>
          <a:p>
            <a:pPr marL="0" indent="0">
              <a:buNone/>
            </a:pPr>
            <a:r>
              <a:rPr lang="en-US" dirty="0">
                <a:solidFill>
                  <a:srgbClr val="2B241F"/>
                </a:solidFill>
                <a:latin typeface="Calibri" pitchFamily="34" charset="0"/>
                <a:ea typeface="Calibri" pitchFamily="34" charset="-122"/>
                <a:cs typeface="Calibri" pitchFamily="34" charset="-120"/>
              </a:rPr>
              <a:t>Adventstürchen Bürgerhaus Löwen</a:t>
            </a:r>
            <a:endParaRPr lang="en-US" dirty="0"/>
          </a:p>
        </p:txBody>
      </p:sp>
      <p:sp>
        <p:nvSpPr>
          <p:cNvPr id="11" name="Text 8"/>
          <p:cNvSpPr/>
          <p:nvPr/>
        </p:nvSpPr>
        <p:spPr>
          <a:xfrm>
            <a:off x="548640" y="2528316"/>
            <a:ext cx="777240" cy="246888"/>
          </a:xfrm>
          <a:prstGeom prst="rect">
            <a:avLst/>
          </a:prstGeom>
          <a:noFill/>
          <a:ln/>
        </p:spPr>
        <p:txBody>
          <a:bodyPr wrap="square" lIns="0" tIns="0" rIns="0" bIns="0" rtlCol="0" anchor="ctr"/>
          <a:lstStyle/>
          <a:p>
            <a:pPr marL="0" indent="0">
              <a:buNone/>
            </a:pPr>
            <a:r>
              <a:rPr lang="en-US" sz="1400" b="1" dirty="0">
                <a:solidFill>
                  <a:srgbClr val="C2693D"/>
                </a:solidFill>
                <a:latin typeface="Calibri" pitchFamily="34" charset="0"/>
                <a:ea typeface="Calibri" pitchFamily="34" charset="-122"/>
                <a:cs typeface="Calibri" pitchFamily="34" charset="-120"/>
              </a:rPr>
              <a:t>23.12.25</a:t>
            </a:r>
            <a:endParaRPr lang="en-US" sz="1400" dirty="0"/>
          </a:p>
        </p:txBody>
      </p:sp>
      <p:sp>
        <p:nvSpPr>
          <p:cNvPr id="12" name="Text 9"/>
          <p:cNvSpPr/>
          <p:nvPr/>
        </p:nvSpPr>
        <p:spPr>
          <a:xfrm>
            <a:off x="1371600" y="2528316"/>
            <a:ext cx="4297680" cy="246888"/>
          </a:xfrm>
          <a:prstGeom prst="rect">
            <a:avLst/>
          </a:prstGeom>
          <a:noFill/>
          <a:ln/>
        </p:spPr>
        <p:txBody>
          <a:bodyPr wrap="square" lIns="0" tIns="0" rIns="0" bIns="0" rtlCol="0" anchor="ctr"/>
          <a:lstStyle/>
          <a:p>
            <a:pPr marL="0" indent="0">
              <a:buNone/>
            </a:pPr>
            <a:r>
              <a:rPr lang="en-US" dirty="0">
                <a:solidFill>
                  <a:srgbClr val="2B241F"/>
                </a:solidFill>
                <a:latin typeface="Calibri" pitchFamily="34" charset="0"/>
                <a:ea typeface="Calibri" pitchFamily="34" charset="-122"/>
                <a:cs typeface="Calibri" pitchFamily="34" charset="-120"/>
              </a:rPr>
              <a:t>Konzert mit „Eight4tynine“</a:t>
            </a:r>
            <a:endParaRPr lang="en-US" dirty="0"/>
          </a:p>
        </p:txBody>
      </p:sp>
      <p:sp>
        <p:nvSpPr>
          <p:cNvPr id="13" name="Text 10"/>
          <p:cNvSpPr/>
          <p:nvPr/>
        </p:nvSpPr>
        <p:spPr>
          <a:xfrm>
            <a:off x="548640" y="2807208"/>
            <a:ext cx="777240" cy="246888"/>
          </a:xfrm>
          <a:prstGeom prst="rect">
            <a:avLst/>
          </a:prstGeom>
          <a:noFill/>
          <a:ln/>
        </p:spPr>
        <p:txBody>
          <a:bodyPr wrap="square" lIns="0" tIns="0" rIns="0" bIns="0" rtlCol="0" anchor="ctr"/>
          <a:lstStyle/>
          <a:p>
            <a:pPr marL="0" indent="0">
              <a:buNone/>
            </a:pPr>
            <a:r>
              <a:rPr lang="en-US" sz="1400" b="1" dirty="0">
                <a:solidFill>
                  <a:srgbClr val="C2693D"/>
                </a:solidFill>
                <a:latin typeface="Calibri" pitchFamily="34" charset="0"/>
                <a:ea typeface="Calibri" pitchFamily="34" charset="-122"/>
                <a:cs typeface="Calibri" pitchFamily="34" charset="-120"/>
              </a:rPr>
              <a:t>21.01.26</a:t>
            </a:r>
            <a:endParaRPr lang="en-US" sz="1400" dirty="0"/>
          </a:p>
        </p:txBody>
      </p:sp>
      <p:sp>
        <p:nvSpPr>
          <p:cNvPr id="14" name="Text 11"/>
          <p:cNvSpPr/>
          <p:nvPr/>
        </p:nvSpPr>
        <p:spPr>
          <a:xfrm>
            <a:off x="1371600" y="2807208"/>
            <a:ext cx="4297680" cy="246888"/>
          </a:xfrm>
          <a:prstGeom prst="rect">
            <a:avLst/>
          </a:prstGeom>
          <a:noFill/>
          <a:ln/>
        </p:spPr>
        <p:txBody>
          <a:bodyPr wrap="square" lIns="0" tIns="0" rIns="0" bIns="0" rtlCol="0" anchor="ctr"/>
          <a:lstStyle/>
          <a:p>
            <a:pPr marL="0" indent="0">
              <a:buNone/>
            </a:pPr>
            <a:r>
              <a:rPr lang="en-US" dirty="0">
                <a:solidFill>
                  <a:srgbClr val="2B241F"/>
                </a:solidFill>
                <a:latin typeface="Calibri" pitchFamily="34" charset="0"/>
                <a:ea typeface="Calibri" pitchFamily="34" charset="-122"/>
                <a:cs typeface="Calibri" pitchFamily="34" charset="-120"/>
              </a:rPr>
              <a:t>Büchervortrag</a:t>
            </a:r>
            <a:endParaRPr lang="en-US" dirty="0"/>
          </a:p>
        </p:txBody>
      </p:sp>
      <p:sp>
        <p:nvSpPr>
          <p:cNvPr id="15" name="Text 12"/>
          <p:cNvSpPr/>
          <p:nvPr/>
        </p:nvSpPr>
        <p:spPr>
          <a:xfrm>
            <a:off x="548640" y="3086100"/>
            <a:ext cx="777240" cy="246888"/>
          </a:xfrm>
          <a:prstGeom prst="rect">
            <a:avLst/>
          </a:prstGeom>
          <a:noFill/>
          <a:ln/>
        </p:spPr>
        <p:txBody>
          <a:bodyPr wrap="square" lIns="0" tIns="0" rIns="0" bIns="0" rtlCol="0" anchor="ctr"/>
          <a:lstStyle/>
          <a:p>
            <a:pPr marL="0" indent="0">
              <a:buNone/>
            </a:pPr>
            <a:r>
              <a:rPr lang="en-US" sz="1400" b="1" dirty="0">
                <a:solidFill>
                  <a:srgbClr val="C2693D"/>
                </a:solidFill>
                <a:latin typeface="Calibri" pitchFamily="34" charset="0"/>
                <a:ea typeface="Calibri" pitchFamily="34" charset="-122"/>
                <a:cs typeface="Calibri" pitchFamily="34" charset="-120"/>
              </a:rPr>
              <a:t>31.01.26</a:t>
            </a:r>
            <a:endParaRPr lang="en-US" sz="1400" dirty="0"/>
          </a:p>
        </p:txBody>
      </p:sp>
      <p:sp>
        <p:nvSpPr>
          <p:cNvPr id="16" name="Text 13"/>
          <p:cNvSpPr/>
          <p:nvPr/>
        </p:nvSpPr>
        <p:spPr>
          <a:xfrm>
            <a:off x="1371600" y="3086100"/>
            <a:ext cx="4297680" cy="246888"/>
          </a:xfrm>
          <a:prstGeom prst="rect">
            <a:avLst/>
          </a:prstGeom>
          <a:noFill/>
          <a:ln/>
        </p:spPr>
        <p:txBody>
          <a:bodyPr wrap="square" lIns="0" tIns="0" rIns="0" bIns="0" rtlCol="0" anchor="ctr"/>
          <a:lstStyle/>
          <a:p>
            <a:pPr marL="0" indent="0">
              <a:buNone/>
            </a:pPr>
            <a:r>
              <a:rPr lang="en-US" dirty="0">
                <a:solidFill>
                  <a:srgbClr val="2B241F"/>
                </a:solidFill>
                <a:latin typeface="Calibri" pitchFamily="34" charset="0"/>
                <a:ea typeface="Calibri" pitchFamily="34" charset="-122"/>
                <a:cs typeface="Calibri" pitchFamily="34" charset="-120"/>
              </a:rPr>
              <a:t>Konzert Bänkelsänger</a:t>
            </a:r>
            <a:endParaRPr lang="en-US" dirty="0"/>
          </a:p>
        </p:txBody>
      </p:sp>
      <p:sp>
        <p:nvSpPr>
          <p:cNvPr id="17" name="Text 14"/>
          <p:cNvSpPr/>
          <p:nvPr/>
        </p:nvSpPr>
        <p:spPr>
          <a:xfrm>
            <a:off x="548640" y="3364992"/>
            <a:ext cx="777240" cy="246888"/>
          </a:xfrm>
          <a:prstGeom prst="rect">
            <a:avLst/>
          </a:prstGeom>
          <a:noFill/>
          <a:ln/>
        </p:spPr>
        <p:txBody>
          <a:bodyPr wrap="square" lIns="0" tIns="0" rIns="0" bIns="0" rtlCol="0" anchor="ctr"/>
          <a:lstStyle/>
          <a:p>
            <a:pPr marL="0" indent="0">
              <a:buNone/>
            </a:pPr>
            <a:r>
              <a:rPr lang="en-US" sz="1400" b="1" dirty="0">
                <a:solidFill>
                  <a:srgbClr val="C2693D"/>
                </a:solidFill>
                <a:latin typeface="Calibri" pitchFamily="34" charset="0"/>
                <a:ea typeface="Calibri" pitchFamily="34" charset="-122"/>
                <a:cs typeface="Calibri" pitchFamily="34" charset="-120"/>
              </a:rPr>
              <a:t>12.02.26</a:t>
            </a:r>
            <a:endParaRPr lang="en-US" sz="1400" dirty="0"/>
          </a:p>
        </p:txBody>
      </p:sp>
      <p:sp>
        <p:nvSpPr>
          <p:cNvPr id="18" name="Text 15"/>
          <p:cNvSpPr/>
          <p:nvPr/>
        </p:nvSpPr>
        <p:spPr>
          <a:xfrm>
            <a:off x="1371600" y="3364992"/>
            <a:ext cx="4297680" cy="246888"/>
          </a:xfrm>
          <a:prstGeom prst="rect">
            <a:avLst/>
          </a:prstGeom>
          <a:noFill/>
          <a:ln/>
        </p:spPr>
        <p:txBody>
          <a:bodyPr wrap="square" lIns="0" tIns="0" rIns="0" bIns="0" rtlCol="0" anchor="ctr"/>
          <a:lstStyle/>
          <a:p>
            <a:pPr marL="0" indent="0">
              <a:buNone/>
            </a:pPr>
            <a:r>
              <a:rPr lang="en-US" dirty="0">
                <a:solidFill>
                  <a:srgbClr val="2B241F"/>
                </a:solidFill>
                <a:latin typeface="Calibri" pitchFamily="34" charset="0"/>
                <a:ea typeface="Calibri" pitchFamily="34" charset="-122"/>
                <a:cs typeface="Calibri" pitchFamily="34" charset="-120"/>
              </a:rPr>
              <a:t>Schmutziger Donnerstag mit „WSC Combo“</a:t>
            </a:r>
            <a:endParaRPr lang="en-US" dirty="0"/>
          </a:p>
        </p:txBody>
      </p:sp>
      <p:sp>
        <p:nvSpPr>
          <p:cNvPr id="19" name="Text 16"/>
          <p:cNvSpPr/>
          <p:nvPr/>
        </p:nvSpPr>
        <p:spPr>
          <a:xfrm>
            <a:off x="548640" y="3643884"/>
            <a:ext cx="777240" cy="246888"/>
          </a:xfrm>
          <a:prstGeom prst="rect">
            <a:avLst/>
          </a:prstGeom>
          <a:noFill/>
          <a:ln/>
        </p:spPr>
        <p:txBody>
          <a:bodyPr wrap="square" lIns="0" tIns="0" rIns="0" bIns="0" rtlCol="0" anchor="ctr"/>
          <a:lstStyle/>
          <a:p>
            <a:pPr marL="0" indent="0">
              <a:buNone/>
            </a:pPr>
            <a:r>
              <a:rPr lang="en-US" sz="1400" b="1" dirty="0">
                <a:solidFill>
                  <a:srgbClr val="C2693D"/>
                </a:solidFill>
                <a:latin typeface="Calibri" pitchFamily="34" charset="0"/>
                <a:ea typeface="Calibri" pitchFamily="34" charset="-122"/>
                <a:cs typeface="Calibri" pitchFamily="34" charset="-120"/>
              </a:rPr>
              <a:t>14.03.26</a:t>
            </a:r>
            <a:endParaRPr lang="en-US" sz="1400" dirty="0"/>
          </a:p>
        </p:txBody>
      </p:sp>
      <p:sp>
        <p:nvSpPr>
          <p:cNvPr id="20" name="Text 17"/>
          <p:cNvSpPr/>
          <p:nvPr/>
        </p:nvSpPr>
        <p:spPr>
          <a:xfrm>
            <a:off x="1371600" y="3643884"/>
            <a:ext cx="4297680" cy="246888"/>
          </a:xfrm>
          <a:prstGeom prst="rect">
            <a:avLst/>
          </a:prstGeom>
          <a:noFill/>
          <a:ln/>
        </p:spPr>
        <p:txBody>
          <a:bodyPr wrap="square" lIns="0" tIns="0" rIns="0" bIns="0" rtlCol="0" anchor="ctr"/>
          <a:lstStyle/>
          <a:p>
            <a:pPr marL="0" indent="0">
              <a:buNone/>
            </a:pPr>
            <a:r>
              <a:rPr lang="en-US" dirty="0">
                <a:solidFill>
                  <a:srgbClr val="2B241F"/>
                </a:solidFill>
                <a:latin typeface="Calibri" pitchFamily="34" charset="0"/>
                <a:ea typeface="Calibri" pitchFamily="34" charset="-122"/>
                <a:cs typeface="Calibri" pitchFamily="34" charset="-120"/>
              </a:rPr>
              <a:t>RIP, Live-Musik</a:t>
            </a:r>
            <a:endParaRPr lang="en-US" dirty="0"/>
          </a:p>
        </p:txBody>
      </p:sp>
      <p:sp>
        <p:nvSpPr>
          <p:cNvPr id="21" name="Text 18"/>
          <p:cNvSpPr/>
          <p:nvPr/>
        </p:nvSpPr>
        <p:spPr>
          <a:xfrm>
            <a:off x="548640" y="3922776"/>
            <a:ext cx="777240" cy="246888"/>
          </a:xfrm>
          <a:prstGeom prst="rect">
            <a:avLst/>
          </a:prstGeom>
          <a:noFill/>
          <a:ln/>
        </p:spPr>
        <p:txBody>
          <a:bodyPr wrap="square" lIns="0" tIns="0" rIns="0" bIns="0" rtlCol="0" anchor="ctr"/>
          <a:lstStyle/>
          <a:p>
            <a:pPr marL="0" indent="0">
              <a:buNone/>
            </a:pPr>
            <a:r>
              <a:rPr lang="en-US" sz="1400" b="1" dirty="0">
                <a:solidFill>
                  <a:srgbClr val="C2693D"/>
                </a:solidFill>
                <a:latin typeface="Calibri" pitchFamily="34" charset="0"/>
                <a:ea typeface="Calibri" pitchFamily="34" charset="-122"/>
                <a:cs typeface="Calibri" pitchFamily="34" charset="-120"/>
              </a:rPr>
              <a:t>11.04.26</a:t>
            </a:r>
            <a:endParaRPr lang="en-US" sz="1400" dirty="0"/>
          </a:p>
        </p:txBody>
      </p:sp>
      <p:sp>
        <p:nvSpPr>
          <p:cNvPr id="22" name="Text 19"/>
          <p:cNvSpPr/>
          <p:nvPr/>
        </p:nvSpPr>
        <p:spPr>
          <a:xfrm>
            <a:off x="1371600" y="3922776"/>
            <a:ext cx="4297680" cy="246888"/>
          </a:xfrm>
          <a:prstGeom prst="rect">
            <a:avLst/>
          </a:prstGeom>
          <a:noFill/>
          <a:ln/>
        </p:spPr>
        <p:txBody>
          <a:bodyPr wrap="square" lIns="0" tIns="0" rIns="0" bIns="0" rtlCol="0" anchor="ctr"/>
          <a:lstStyle/>
          <a:p>
            <a:pPr marL="0" indent="0">
              <a:buNone/>
            </a:pPr>
            <a:r>
              <a:rPr lang="en-US" dirty="0">
                <a:solidFill>
                  <a:srgbClr val="2B241F"/>
                </a:solidFill>
                <a:latin typeface="Calibri" pitchFamily="34" charset="0"/>
                <a:ea typeface="Calibri" pitchFamily="34" charset="-122"/>
                <a:cs typeface="Calibri" pitchFamily="34" charset="-120"/>
              </a:rPr>
              <a:t>Joey Fischer, Live-Musik</a:t>
            </a:r>
            <a:endParaRPr lang="en-US" dirty="0"/>
          </a:p>
        </p:txBody>
      </p:sp>
      <p:sp>
        <p:nvSpPr>
          <p:cNvPr id="23" name="Text 20"/>
          <p:cNvSpPr/>
          <p:nvPr/>
        </p:nvSpPr>
        <p:spPr>
          <a:xfrm>
            <a:off x="548640" y="4201668"/>
            <a:ext cx="777240" cy="246888"/>
          </a:xfrm>
          <a:prstGeom prst="rect">
            <a:avLst/>
          </a:prstGeom>
          <a:noFill/>
          <a:ln/>
        </p:spPr>
        <p:txBody>
          <a:bodyPr wrap="square" lIns="0" tIns="0" rIns="0" bIns="0" rtlCol="0" anchor="ctr"/>
          <a:lstStyle/>
          <a:p>
            <a:pPr marL="0" indent="0">
              <a:buNone/>
            </a:pPr>
            <a:r>
              <a:rPr lang="en-US" sz="1400" b="1" dirty="0">
                <a:solidFill>
                  <a:srgbClr val="C2693D"/>
                </a:solidFill>
                <a:latin typeface="Calibri" pitchFamily="34" charset="0"/>
                <a:ea typeface="Calibri" pitchFamily="34" charset="-122"/>
                <a:cs typeface="Calibri" pitchFamily="34" charset="-120"/>
              </a:rPr>
              <a:t>25.04.26</a:t>
            </a:r>
            <a:endParaRPr lang="en-US" sz="1400" dirty="0"/>
          </a:p>
        </p:txBody>
      </p:sp>
      <p:sp>
        <p:nvSpPr>
          <p:cNvPr id="24" name="Text 21"/>
          <p:cNvSpPr/>
          <p:nvPr/>
        </p:nvSpPr>
        <p:spPr>
          <a:xfrm>
            <a:off x="1371600" y="4201668"/>
            <a:ext cx="4297680" cy="246888"/>
          </a:xfrm>
          <a:prstGeom prst="rect">
            <a:avLst/>
          </a:prstGeom>
          <a:noFill/>
          <a:ln/>
        </p:spPr>
        <p:txBody>
          <a:bodyPr wrap="square" lIns="0" tIns="0" rIns="0" bIns="0" rtlCol="0" anchor="ctr"/>
          <a:lstStyle/>
          <a:p>
            <a:pPr marL="0" indent="0">
              <a:buNone/>
            </a:pPr>
            <a:r>
              <a:rPr lang="en-US" dirty="0">
                <a:solidFill>
                  <a:srgbClr val="2B241F"/>
                </a:solidFill>
                <a:latin typeface="Calibri" pitchFamily="34" charset="0"/>
                <a:ea typeface="Calibri" pitchFamily="34" charset="-122"/>
                <a:cs typeface="Calibri" pitchFamily="34" charset="-120"/>
              </a:rPr>
              <a:t>Four from Down, Live-Musik</a:t>
            </a:r>
            <a:endParaRPr lang="en-US" dirty="0"/>
          </a:p>
        </p:txBody>
      </p:sp>
      <p:sp>
        <p:nvSpPr>
          <p:cNvPr id="25" name="Text 22"/>
          <p:cNvSpPr/>
          <p:nvPr/>
        </p:nvSpPr>
        <p:spPr>
          <a:xfrm>
            <a:off x="548640" y="4480560"/>
            <a:ext cx="777240" cy="246888"/>
          </a:xfrm>
          <a:prstGeom prst="rect">
            <a:avLst/>
          </a:prstGeom>
          <a:noFill/>
          <a:ln/>
        </p:spPr>
        <p:txBody>
          <a:bodyPr wrap="square" lIns="0" tIns="0" rIns="0" bIns="0" rtlCol="0" anchor="ctr"/>
          <a:lstStyle/>
          <a:p>
            <a:pPr marL="0" indent="0">
              <a:buNone/>
            </a:pPr>
            <a:r>
              <a:rPr lang="en-US" sz="1400" b="1" dirty="0">
                <a:solidFill>
                  <a:srgbClr val="C2693D"/>
                </a:solidFill>
                <a:latin typeface="Calibri" pitchFamily="34" charset="0"/>
                <a:ea typeface="Calibri" pitchFamily="34" charset="-122"/>
                <a:cs typeface="Calibri" pitchFamily="34" charset="-120"/>
              </a:rPr>
              <a:t>02.05.26</a:t>
            </a:r>
            <a:endParaRPr lang="en-US" sz="1400" dirty="0"/>
          </a:p>
        </p:txBody>
      </p:sp>
      <p:sp>
        <p:nvSpPr>
          <p:cNvPr id="26" name="Text 23"/>
          <p:cNvSpPr/>
          <p:nvPr/>
        </p:nvSpPr>
        <p:spPr>
          <a:xfrm>
            <a:off x="1371600" y="4480560"/>
            <a:ext cx="4297680" cy="246888"/>
          </a:xfrm>
          <a:prstGeom prst="rect">
            <a:avLst/>
          </a:prstGeom>
          <a:noFill/>
          <a:ln/>
        </p:spPr>
        <p:txBody>
          <a:bodyPr wrap="square" lIns="0" tIns="0" rIns="0" bIns="0" rtlCol="0" anchor="ctr"/>
          <a:lstStyle/>
          <a:p>
            <a:pPr marL="0" indent="0">
              <a:buNone/>
            </a:pPr>
            <a:r>
              <a:rPr lang="en-US" dirty="0">
                <a:solidFill>
                  <a:srgbClr val="2B241F"/>
                </a:solidFill>
                <a:latin typeface="Calibri" pitchFamily="34" charset="0"/>
                <a:ea typeface="Calibri" pitchFamily="34" charset="-122"/>
                <a:cs typeface="Calibri" pitchFamily="34" charset="-120"/>
              </a:rPr>
              <a:t>Freddy Sicko, Live-Musik</a:t>
            </a:r>
            <a:endParaRPr lang="en-US" dirty="0"/>
          </a:p>
        </p:txBody>
      </p:sp>
      <p:sp>
        <p:nvSpPr>
          <p:cNvPr id="27" name="Text 24"/>
          <p:cNvSpPr/>
          <p:nvPr/>
        </p:nvSpPr>
        <p:spPr>
          <a:xfrm>
            <a:off x="548640" y="4759452"/>
            <a:ext cx="777240" cy="246888"/>
          </a:xfrm>
          <a:prstGeom prst="rect">
            <a:avLst/>
          </a:prstGeom>
          <a:noFill/>
          <a:ln/>
        </p:spPr>
        <p:txBody>
          <a:bodyPr wrap="square" lIns="0" tIns="0" rIns="0" bIns="0" rtlCol="0" anchor="ctr"/>
          <a:lstStyle/>
          <a:p>
            <a:pPr marL="0" indent="0">
              <a:buNone/>
            </a:pPr>
            <a:r>
              <a:rPr lang="en-US" sz="1400" b="1" dirty="0">
                <a:solidFill>
                  <a:srgbClr val="C2693D"/>
                </a:solidFill>
                <a:latin typeface="Calibri" pitchFamily="34" charset="0"/>
                <a:ea typeface="Calibri" pitchFamily="34" charset="-122"/>
                <a:cs typeface="Calibri" pitchFamily="34" charset="-120"/>
              </a:rPr>
              <a:t>16.05.26</a:t>
            </a:r>
            <a:endParaRPr lang="en-US" sz="1400" dirty="0"/>
          </a:p>
        </p:txBody>
      </p:sp>
      <p:sp>
        <p:nvSpPr>
          <p:cNvPr id="28" name="Text 25"/>
          <p:cNvSpPr/>
          <p:nvPr/>
        </p:nvSpPr>
        <p:spPr>
          <a:xfrm>
            <a:off x="1371600" y="4759452"/>
            <a:ext cx="4297680" cy="246888"/>
          </a:xfrm>
          <a:prstGeom prst="rect">
            <a:avLst/>
          </a:prstGeom>
          <a:noFill/>
          <a:ln/>
        </p:spPr>
        <p:txBody>
          <a:bodyPr wrap="square" lIns="0" tIns="0" rIns="0" bIns="0" rtlCol="0" anchor="ctr"/>
          <a:lstStyle/>
          <a:p>
            <a:pPr marL="0" indent="0">
              <a:buNone/>
            </a:pPr>
            <a:r>
              <a:rPr lang="en-US" dirty="0">
                <a:solidFill>
                  <a:srgbClr val="2B241F"/>
                </a:solidFill>
                <a:latin typeface="Calibri" pitchFamily="34" charset="0"/>
                <a:ea typeface="Calibri" pitchFamily="34" charset="-122"/>
                <a:cs typeface="Calibri" pitchFamily="34" charset="-120"/>
              </a:rPr>
              <a:t>Judi, Live-Musik</a:t>
            </a:r>
            <a:endParaRPr lang="en-US" dirty="0"/>
          </a:p>
        </p:txBody>
      </p:sp>
      <p:sp>
        <p:nvSpPr>
          <p:cNvPr id="29" name="Text 26"/>
          <p:cNvSpPr/>
          <p:nvPr/>
        </p:nvSpPr>
        <p:spPr>
          <a:xfrm>
            <a:off x="548640" y="5038344"/>
            <a:ext cx="777240" cy="246888"/>
          </a:xfrm>
          <a:prstGeom prst="rect">
            <a:avLst/>
          </a:prstGeom>
          <a:noFill/>
          <a:ln/>
        </p:spPr>
        <p:txBody>
          <a:bodyPr wrap="square" lIns="0" tIns="0" rIns="0" bIns="0" rtlCol="0" anchor="ctr"/>
          <a:lstStyle/>
          <a:p>
            <a:pPr marL="0" indent="0">
              <a:buNone/>
            </a:pPr>
            <a:r>
              <a:rPr lang="en-US" sz="1400" b="1" dirty="0">
                <a:solidFill>
                  <a:srgbClr val="C2693D"/>
                </a:solidFill>
                <a:latin typeface="Calibri" pitchFamily="34" charset="0"/>
                <a:ea typeface="Calibri" pitchFamily="34" charset="-122"/>
                <a:cs typeface="Calibri" pitchFamily="34" charset="-120"/>
              </a:rPr>
              <a:t>23.05.26</a:t>
            </a:r>
            <a:endParaRPr lang="en-US" sz="1400" dirty="0"/>
          </a:p>
        </p:txBody>
      </p:sp>
      <p:sp>
        <p:nvSpPr>
          <p:cNvPr id="30" name="Text 27"/>
          <p:cNvSpPr/>
          <p:nvPr/>
        </p:nvSpPr>
        <p:spPr>
          <a:xfrm>
            <a:off x="1371600" y="5038344"/>
            <a:ext cx="4297680" cy="246888"/>
          </a:xfrm>
          <a:prstGeom prst="rect">
            <a:avLst/>
          </a:prstGeom>
          <a:noFill/>
          <a:ln/>
        </p:spPr>
        <p:txBody>
          <a:bodyPr wrap="square" lIns="0" tIns="0" rIns="0" bIns="0" rtlCol="0" anchor="ctr"/>
          <a:lstStyle/>
          <a:p>
            <a:pPr marL="0" indent="0">
              <a:buNone/>
            </a:pPr>
            <a:r>
              <a:rPr lang="en-US" dirty="0">
                <a:solidFill>
                  <a:srgbClr val="2B241F"/>
                </a:solidFill>
                <a:latin typeface="Calibri" pitchFamily="34" charset="0"/>
                <a:ea typeface="Calibri" pitchFamily="34" charset="-122"/>
                <a:cs typeface="Calibri" pitchFamily="34" charset="-120"/>
              </a:rPr>
              <a:t>Andrea Doria, Live-Musik</a:t>
            </a:r>
            <a:endParaRPr lang="en-US" dirty="0"/>
          </a:p>
        </p:txBody>
      </p:sp>
      <p:sp>
        <p:nvSpPr>
          <p:cNvPr id="31" name="Text 28"/>
          <p:cNvSpPr/>
          <p:nvPr/>
        </p:nvSpPr>
        <p:spPr>
          <a:xfrm>
            <a:off x="5577840" y="1691640"/>
            <a:ext cx="777240" cy="246888"/>
          </a:xfrm>
          <a:prstGeom prst="rect">
            <a:avLst/>
          </a:prstGeom>
          <a:noFill/>
          <a:ln/>
        </p:spPr>
        <p:txBody>
          <a:bodyPr wrap="square" lIns="0" tIns="0" rIns="0" bIns="0" rtlCol="0" anchor="ctr"/>
          <a:lstStyle/>
          <a:p>
            <a:pPr marL="0" indent="0">
              <a:buNone/>
            </a:pPr>
            <a:r>
              <a:rPr lang="en-US" sz="1400" b="1" dirty="0">
                <a:solidFill>
                  <a:srgbClr val="C2693D"/>
                </a:solidFill>
                <a:latin typeface="Calibri" pitchFamily="34" charset="0"/>
                <a:ea typeface="Calibri" pitchFamily="34" charset="-122"/>
                <a:cs typeface="Calibri" pitchFamily="34" charset="-120"/>
              </a:rPr>
              <a:t>06.06.26</a:t>
            </a:r>
            <a:endParaRPr lang="en-US" sz="1400" dirty="0"/>
          </a:p>
        </p:txBody>
      </p:sp>
      <p:sp>
        <p:nvSpPr>
          <p:cNvPr id="32" name="Text 29"/>
          <p:cNvSpPr/>
          <p:nvPr/>
        </p:nvSpPr>
        <p:spPr>
          <a:xfrm>
            <a:off x="6400800" y="1691640"/>
            <a:ext cx="4297680" cy="246888"/>
          </a:xfrm>
          <a:prstGeom prst="rect">
            <a:avLst/>
          </a:prstGeom>
          <a:noFill/>
          <a:ln/>
        </p:spPr>
        <p:txBody>
          <a:bodyPr wrap="square" lIns="0" tIns="0" rIns="0" bIns="0" rtlCol="0" anchor="ctr"/>
          <a:lstStyle/>
          <a:p>
            <a:pPr marL="0" indent="0">
              <a:buNone/>
            </a:pPr>
            <a:r>
              <a:rPr lang="en-US" dirty="0">
                <a:solidFill>
                  <a:srgbClr val="2B241F"/>
                </a:solidFill>
                <a:latin typeface="Calibri" pitchFamily="34" charset="0"/>
                <a:ea typeface="Calibri" pitchFamily="34" charset="-122"/>
                <a:cs typeface="Calibri" pitchFamily="34" charset="-120"/>
              </a:rPr>
              <a:t>Wasen Trio, Live-Musik</a:t>
            </a:r>
            <a:endParaRPr lang="en-US" dirty="0"/>
          </a:p>
        </p:txBody>
      </p:sp>
      <p:sp>
        <p:nvSpPr>
          <p:cNvPr id="33" name="Text 30"/>
          <p:cNvSpPr/>
          <p:nvPr/>
        </p:nvSpPr>
        <p:spPr>
          <a:xfrm>
            <a:off x="5577840" y="1970532"/>
            <a:ext cx="777240" cy="246888"/>
          </a:xfrm>
          <a:prstGeom prst="rect">
            <a:avLst/>
          </a:prstGeom>
          <a:noFill/>
          <a:ln/>
        </p:spPr>
        <p:txBody>
          <a:bodyPr wrap="square" lIns="0" tIns="0" rIns="0" bIns="0" rtlCol="0" anchor="ctr"/>
          <a:lstStyle/>
          <a:p>
            <a:pPr marL="0" indent="0">
              <a:buNone/>
            </a:pPr>
            <a:r>
              <a:rPr lang="en-US" sz="1400" b="1" dirty="0">
                <a:solidFill>
                  <a:srgbClr val="C2693D"/>
                </a:solidFill>
                <a:latin typeface="Calibri" pitchFamily="34" charset="0"/>
                <a:ea typeface="Calibri" pitchFamily="34" charset="-122"/>
                <a:cs typeface="Calibri" pitchFamily="34" charset="-120"/>
              </a:rPr>
              <a:t>13.06.26</a:t>
            </a:r>
            <a:endParaRPr lang="en-US" sz="1400" dirty="0"/>
          </a:p>
        </p:txBody>
      </p:sp>
      <p:sp>
        <p:nvSpPr>
          <p:cNvPr id="34" name="Text 31"/>
          <p:cNvSpPr/>
          <p:nvPr/>
        </p:nvSpPr>
        <p:spPr>
          <a:xfrm>
            <a:off x="6400800" y="1970532"/>
            <a:ext cx="4297680" cy="246888"/>
          </a:xfrm>
          <a:prstGeom prst="rect">
            <a:avLst/>
          </a:prstGeom>
          <a:noFill/>
          <a:ln/>
        </p:spPr>
        <p:txBody>
          <a:bodyPr wrap="square" lIns="0" tIns="0" rIns="0" bIns="0" rtlCol="0" anchor="ctr"/>
          <a:lstStyle/>
          <a:p>
            <a:pPr marL="0" indent="0">
              <a:buNone/>
            </a:pPr>
            <a:r>
              <a:rPr lang="en-US" dirty="0">
                <a:solidFill>
                  <a:srgbClr val="2B241F"/>
                </a:solidFill>
                <a:latin typeface="Calibri" pitchFamily="34" charset="0"/>
                <a:ea typeface="Calibri" pitchFamily="34" charset="-122"/>
                <a:cs typeface="Calibri" pitchFamily="34" charset="-120"/>
              </a:rPr>
              <a:t>Joey Fischer, Live-Musik</a:t>
            </a:r>
            <a:endParaRPr lang="en-US" dirty="0"/>
          </a:p>
        </p:txBody>
      </p:sp>
      <p:sp>
        <p:nvSpPr>
          <p:cNvPr id="35" name="Text 32"/>
          <p:cNvSpPr/>
          <p:nvPr/>
        </p:nvSpPr>
        <p:spPr>
          <a:xfrm>
            <a:off x="5577840" y="2249424"/>
            <a:ext cx="777240" cy="246888"/>
          </a:xfrm>
          <a:prstGeom prst="rect">
            <a:avLst/>
          </a:prstGeom>
          <a:noFill/>
          <a:ln/>
        </p:spPr>
        <p:txBody>
          <a:bodyPr wrap="square" lIns="0" tIns="0" rIns="0" bIns="0" rtlCol="0" anchor="ctr"/>
          <a:lstStyle/>
          <a:p>
            <a:pPr marL="0" indent="0">
              <a:buNone/>
            </a:pPr>
            <a:r>
              <a:rPr lang="en-US" sz="1400" b="1" dirty="0">
                <a:solidFill>
                  <a:srgbClr val="C2693D"/>
                </a:solidFill>
                <a:latin typeface="Calibri" pitchFamily="34" charset="0"/>
                <a:ea typeface="Calibri" pitchFamily="34" charset="-122"/>
                <a:cs typeface="Calibri" pitchFamily="34" charset="-120"/>
              </a:rPr>
              <a:t>27.06.26</a:t>
            </a:r>
            <a:endParaRPr lang="en-US" sz="1400" dirty="0"/>
          </a:p>
        </p:txBody>
      </p:sp>
      <p:sp>
        <p:nvSpPr>
          <p:cNvPr id="36" name="Text 33"/>
          <p:cNvSpPr/>
          <p:nvPr/>
        </p:nvSpPr>
        <p:spPr>
          <a:xfrm>
            <a:off x="6400800" y="2249424"/>
            <a:ext cx="4297680" cy="246888"/>
          </a:xfrm>
          <a:prstGeom prst="rect">
            <a:avLst/>
          </a:prstGeom>
          <a:noFill/>
          <a:ln/>
        </p:spPr>
        <p:txBody>
          <a:bodyPr wrap="square" lIns="0" tIns="0" rIns="0" bIns="0" rtlCol="0" anchor="ctr"/>
          <a:lstStyle/>
          <a:p>
            <a:pPr marL="0" indent="0">
              <a:buNone/>
            </a:pPr>
            <a:r>
              <a:rPr lang="en-US" dirty="0">
                <a:solidFill>
                  <a:srgbClr val="2B241F"/>
                </a:solidFill>
                <a:latin typeface="Calibri" pitchFamily="34" charset="0"/>
                <a:ea typeface="Calibri" pitchFamily="34" charset="-122"/>
                <a:cs typeface="Calibri" pitchFamily="34" charset="-120"/>
              </a:rPr>
              <a:t>Mitgliederfest</a:t>
            </a:r>
            <a:endParaRPr lang="en-US" dirty="0"/>
          </a:p>
        </p:txBody>
      </p:sp>
      <p:sp>
        <p:nvSpPr>
          <p:cNvPr id="37" name="Text 34"/>
          <p:cNvSpPr/>
          <p:nvPr/>
        </p:nvSpPr>
        <p:spPr>
          <a:xfrm>
            <a:off x="5577840" y="2528316"/>
            <a:ext cx="777240" cy="246888"/>
          </a:xfrm>
          <a:prstGeom prst="rect">
            <a:avLst/>
          </a:prstGeom>
          <a:noFill/>
          <a:ln/>
        </p:spPr>
        <p:txBody>
          <a:bodyPr wrap="square" lIns="0" tIns="0" rIns="0" bIns="0" rtlCol="0" anchor="ctr"/>
          <a:lstStyle/>
          <a:p>
            <a:pPr marL="0" indent="0">
              <a:buNone/>
            </a:pPr>
            <a:r>
              <a:rPr lang="en-US" sz="1400" b="1" dirty="0">
                <a:solidFill>
                  <a:srgbClr val="C2693D"/>
                </a:solidFill>
                <a:latin typeface="Calibri" pitchFamily="34" charset="0"/>
                <a:ea typeface="Calibri" pitchFamily="34" charset="-122"/>
                <a:cs typeface="Calibri" pitchFamily="34" charset="-120"/>
              </a:rPr>
              <a:t>04.07.26</a:t>
            </a:r>
            <a:endParaRPr lang="en-US" sz="1400" dirty="0"/>
          </a:p>
        </p:txBody>
      </p:sp>
      <p:sp>
        <p:nvSpPr>
          <p:cNvPr id="38" name="Text 35"/>
          <p:cNvSpPr/>
          <p:nvPr/>
        </p:nvSpPr>
        <p:spPr>
          <a:xfrm>
            <a:off x="6400800" y="2528316"/>
            <a:ext cx="4297680" cy="246888"/>
          </a:xfrm>
          <a:prstGeom prst="rect">
            <a:avLst/>
          </a:prstGeom>
          <a:noFill/>
          <a:ln/>
        </p:spPr>
        <p:txBody>
          <a:bodyPr wrap="square" lIns="0" tIns="0" rIns="0" bIns="0" rtlCol="0" anchor="ctr"/>
          <a:lstStyle/>
          <a:p>
            <a:pPr marL="0" indent="0">
              <a:buNone/>
            </a:pPr>
            <a:r>
              <a:rPr lang="en-US" dirty="0">
                <a:solidFill>
                  <a:srgbClr val="2B241F"/>
                </a:solidFill>
                <a:latin typeface="Calibri" pitchFamily="34" charset="0"/>
                <a:ea typeface="Calibri" pitchFamily="34" charset="-122"/>
                <a:cs typeface="Calibri" pitchFamily="34" charset="-120"/>
              </a:rPr>
              <a:t>Be Your Self, Live-Musik</a:t>
            </a:r>
            <a:endParaRPr lang="en-US" dirty="0"/>
          </a:p>
        </p:txBody>
      </p:sp>
      <p:sp>
        <p:nvSpPr>
          <p:cNvPr id="39" name="Text 36"/>
          <p:cNvSpPr/>
          <p:nvPr/>
        </p:nvSpPr>
        <p:spPr>
          <a:xfrm>
            <a:off x="5577840" y="2807208"/>
            <a:ext cx="777240" cy="246888"/>
          </a:xfrm>
          <a:prstGeom prst="rect">
            <a:avLst/>
          </a:prstGeom>
          <a:noFill/>
          <a:ln/>
        </p:spPr>
        <p:txBody>
          <a:bodyPr wrap="square" lIns="0" tIns="0" rIns="0" bIns="0" rtlCol="0" anchor="ctr"/>
          <a:lstStyle/>
          <a:p>
            <a:pPr marL="0" indent="0">
              <a:buNone/>
            </a:pPr>
            <a:r>
              <a:rPr lang="en-US" sz="1400" b="1" dirty="0">
                <a:solidFill>
                  <a:srgbClr val="C2693D"/>
                </a:solidFill>
                <a:latin typeface="Calibri" pitchFamily="34" charset="0"/>
                <a:ea typeface="Calibri" pitchFamily="34" charset="-122"/>
                <a:cs typeface="Calibri" pitchFamily="34" charset="-120"/>
              </a:rPr>
              <a:t>18.07.26</a:t>
            </a:r>
            <a:endParaRPr lang="en-US" sz="1400" dirty="0"/>
          </a:p>
        </p:txBody>
      </p:sp>
      <p:sp>
        <p:nvSpPr>
          <p:cNvPr id="40" name="Text 37"/>
          <p:cNvSpPr/>
          <p:nvPr/>
        </p:nvSpPr>
        <p:spPr>
          <a:xfrm>
            <a:off x="6400800" y="2807208"/>
            <a:ext cx="4297680" cy="246888"/>
          </a:xfrm>
          <a:prstGeom prst="rect">
            <a:avLst/>
          </a:prstGeom>
          <a:noFill/>
          <a:ln/>
        </p:spPr>
        <p:txBody>
          <a:bodyPr wrap="square" lIns="0" tIns="0" rIns="0" bIns="0" rtlCol="0" anchor="ctr"/>
          <a:lstStyle/>
          <a:p>
            <a:pPr marL="0" indent="0">
              <a:buNone/>
            </a:pPr>
            <a:r>
              <a:rPr lang="en-US" dirty="0">
                <a:solidFill>
                  <a:srgbClr val="2B241F"/>
                </a:solidFill>
                <a:latin typeface="Calibri" pitchFamily="34" charset="0"/>
                <a:ea typeface="Calibri" pitchFamily="34" charset="-122"/>
                <a:cs typeface="Calibri" pitchFamily="34" charset="-120"/>
              </a:rPr>
              <a:t>Jazz4Soul, Live-Musik</a:t>
            </a:r>
            <a:endParaRPr lang="en-US" dirty="0"/>
          </a:p>
        </p:txBody>
      </p:sp>
      <p:sp>
        <p:nvSpPr>
          <p:cNvPr id="41" name="Text 38"/>
          <p:cNvSpPr/>
          <p:nvPr/>
        </p:nvSpPr>
        <p:spPr>
          <a:xfrm>
            <a:off x="5577840" y="3086100"/>
            <a:ext cx="777240" cy="246888"/>
          </a:xfrm>
          <a:prstGeom prst="rect">
            <a:avLst/>
          </a:prstGeom>
          <a:noFill/>
          <a:ln/>
        </p:spPr>
        <p:txBody>
          <a:bodyPr wrap="square" lIns="0" tIns="0" rIns="0" bIns="0" rtlCol="0" anchor="ctr"/>
          <a:lstStyle/>
          <a:p>
            <a:pPr marL="0" indent="0">
              <a:buNone/>
            </a:pPr>
            <a:r>
              <a:rPr lang="en-US" sz="1400" b="1" dirty="0">
                <a:solidFill>
                  <a:srgbClr val="C2693D"/>
                </a:solidFill>
                <a:latin typeface="Calibri" pitchFamily="34" charset="0"/>
                <a:ea typeface="Calibri" pitchFamily="34" charset="-122"/>
                <a:cs typeface="Calibri" pitchFamily="34" charset="-120"/>
              </a:rPr>
              <a:t>01.08.26</a:t>
            </a:r>
            <a:endParaRPr lang="en-US" sz="1400" dirty="0"/>
          </a:p>
        </p:txBody>
      </p:sp>
      <p:sp>
        <p:nvSpPr>
          <p:cNvPr id="42" name="Text 39"/>
          <p:cNvSpPr/>
          <p:nvPr/>
        </p:nvSpPr>
        <p:spPr>
          <a:xfrm>
            <a:off x="6400800" y="3086100"/>
            <a:ext cx="4297680" cy="246888"/>
          </a:xfrm>
          <a:prstGeom prst="rect">
            <a:avLst/>
          </a:prstGeom>
          <a:noFill/>
          <a:ln/>
        </p:spPr>
        <p:txBody>
          <a:bodyPr wrap="square" lIns="0" tIns="0" rIns="0" bIns="0" rtlCol="0" anchor="ctr"/>
          <a:lstStyle/>
          <a:p>
            <a:pPr marL="0" indent="0">
              <a:buNone/>
            </a:pPr>
            <a:r>
              <a:rPr lang="en-US" dirty="0">
                <a:solidFill>
                  <a:srgbClr val="2B241F"/>
                </a:solidFill>
                <a:latin typeface="Calibri" pitchFamily="34" charset="0"/>
                <a:ea typeface="Calibri" pitchFamily="34" charset="-122"/>
                <a:cs typeface="Calibri" pitchFamily="34" charset="-120"/>
              </a:rPr>
              <a:t>Lizard Lounge Band, Live-Musik</a:t>
            </a:r>
            <a:endParaRPr lang="en-US" dirty="0"/>
          </a:p>
        </p:txBody>
      </p:sp>
      <p:sp>
        <p:nvSpPr>
          <p:cNvPr id="43" name="Text 40"/>
          <p:cNvSpPr/>
          <p:nvPr/>
        </p:nvSpPr>
        <p:spPr>
          <a:xfrm>
            <a:off x="5577840" y="3364992"/>
            <a:ext cx="777240" cy="246888"/>
          </a:xfrm>
          <a:prstGeom prst="rect">
            <a:avLst/>
          </a:prstGeom>
          <a:noFill/>
          <a:ln/>
        </p:spPr>
        <p:txBody>
          <a:bodyPr wrap="square" lIns="0" tIns="0" rIns="0" bIns="0" rtlCol="0" anchor="ctr"/>
          <a:lstStyle/>
          <a:p>
            <a:pPr marL="0" indent="0">
              <a:buNone/>
            </a:pPr>
            <a:r>
              <a:rPr lang="en-US" sz="1400" b="1" dirty="0">
                <a:solidFill>
                  <a:srgbClr val="C2693D"/>
                </a:solidFill>
                <a:latin typeface="Calibri" pitchFamily="34" charset="0"/>
                <a:ea typeface="Calibri" pitchFamily="34" charset="-122"/>
                <a:cs typeface="Calibri" pitchFamily="34" charset="-120"/>
              </a:rPr>
              <a:t>03.08.26</a:t>
            </a:r>
            <a:endParaRPr lang="en-US" sz="1400" dirty="0"/>
          </a:p>
        </p:txBody>
      </p:sp>
      <p:sp>
        <p:nvSpPr>
          <p:cNvPr id="44" name="Text 41"/>
          <p:cNvSpPr/>
          <p:nvPr/>
        </p:nvSpPr>
        <p:spPr>
          <a:xfrm>
            <a:off x="6400800" y="3364992"/>
            <a:ext cx="4297680" cy="246888"/>
          </a:xfrm>
          <a:prstGeom prst="rect">
            <a:avLst/>
          </a:prstGeom>
          <a:noFill/>
          <a:ln/>
        </p:spPr>
        <p:txBody>
          <a:bodyPr wrap="square" lIns="0" tIns="0" rIns="0" bIns="0" rtlCol="0" anchor="ctr"/>
          <a:lstStyle/>
          <a:p>
            <a:pPr marL="0" indent="0">
              <a:buNone/>
            </a:pPr>
            <a:r>
              <a:rPr lang="en-US" dirty="0">
                <a:solidFill>
                  <a:srgbClr val="2B241F"/>
                </a:solidFill>
                <a:latin typeface="Calibri" pitchFamily="34" charset="0"/>
                <a:ea typeface="Calibri" pitchFamily="34" charset="-122"/>
                <a:cs typeface="Calibri" pitchFamily="34" charset="-120"/>
              </a:rPr>
              <a:t>Bigband Smarttones, Live-Musik</a:t>
            </a:r>
            <a:endParaRPr lang="en-US" dirty="0"/>
          </a:p>
        </p:txBody>
      </p:sp>
      <p:sp>
        <p:nvSpPr>
          <p:cNvPr id="45" name="Text 42"/>
          <p:cNvSpPr/>
          <p:nvPr/>
        </p:nvSpPr>
        <p:spPr>
          <a:xfrm>
            <a:off x="5577840" y="3643884"/>
            <a:ext cx="777240" cy="246888"/>
          </a:xfrm>
          <a:prstGeom prst="rect">
            <a:avLst/>
          </a:prstGeom>
          <a:noFill/>
          <a:ln/>
        </p:spPr>
        <p:txBody>
          <a:bodyPr wrap="square" lIns="0" tIns="0" rIns="0" bIns="0" rtlCol="0" anchor="ctr"/>
          <a:lstStyle/>
          <a:p>
            <a:pPr marL="0" indent="0">
              <a:buNone/>
            </a:pPr>
            <a:r>
              <a:rPr lang="en-US" sz="1400" b="1" dirty="0">
                <a:solidFill>
                  <a:srgbClr val="C2693D"/>
                </a:solidFill>
                <a:latin typeface="Calibri" pitchFamily="34" charset="0"/>
                <a:ea typeface="Calibri" pitchFamily="34" charset="-122"/>
                <a:cs typeface="Calibri" pitchFamily="34" charset="-120"/>
              </a:rPr>
              <a:t>22.08.26</a:t>
            </a:r>
            <a:endParaRPr lang="en-US" sz="1400" dirty="0"/>
          </a:p>
        </p:txBody>
      </p:sp>
      <p:sp>
        <p:nvSpPr>
          <p:cNvPr id="46" name="Text 43"/>
          <p:cNvSpPr/>
          <p:nvPr/>
        </p:nvSpPr>
        <p:spPr>
          <a:xfrm>
            <a:off x="6400800" y="3643884"/>
            <a:ext cx="4297680" cy="246888"/>
          </a:xfrm>
          <a:prstGeom prst="rect">
            <a:avLst/>
          </a:prstGeom>
          <a:noFill/>
          <a:ln/>
        </p:spPr>
        <p:txBody>
          <a:bodyPr wrap="square" lIns="0" tIns="0" rIns="0" bIns="0" rtlCol="0" anchor="ctr"/>
          <a:lstStyle/>
          <a:p>
            <a:pPr marL="0" indent="0">
              <a:buNone/>
            </a:pPr>
            <a:r>
              <a:rPr lang="en-US" dirty="0">
                <a:solidFill>
                  <a:srgbClr val="2B241F"/>
                </a:solidFill>
                <a:latin typeface="Calibri" pitchFamily="34" charset="0"/>
                <a:ea typeface="Calibri" pitchFamily="34" charset="-122"/>
                <a:cs typeface="Calibri" pitchFamily="34" charset="-120"/>
              </a:rPr>
              <a:t>Finest Touch Band, Live-Musik</a:t>
            </a:r>
            <a:endParaRPr lang="en-US" dirty="0"/>
          </a:p>
        </p:txBody>
      </p:sp>
      <p:sp>
        <p:nvSpPr>
          <p:cNvPr id="47" name="Text 44"/>
          <p:cNvSpPr/>
          <p:nvPr/>
        </p:nvSpPr>
        <p:spPr>
          <a:xfrm>
            <a:off x="5577840" y="3922776"/>
            <a:ext cx="777240" cy="246888"/>
          </a:xfrm>
          <a:prstGeom prst="rect">
            <a:avLst/>
          </a:prstGeom>
          <a:noFill/>
          <a:ln/>
        </p:spPr>
        <p:txBody>
          <a:bodyPr wrap="square" lIns="0" tIns="0" rIns="0" bIns="0" rtlCol="0" anchor="ctr"/>
          <a:lstStyle/>
          <a:p>
            <a:pPr marL="0" indent="0">
              <a:buNone/>
            </a:pPr>
            <a:r>
              <a:rPr lang="en-US" sz="1400" b="1" dirty="0">
                <a:solidFill>
                  <a:srgbClr val="C2693D"/>
                </a:solidFill>
                <a:latin typeface="Calibri" pitchFamily="34" charset="0"/>
                <a:ea typeface="Calibri" pitchFamily="34" charset="-122"/>
                <a:cs typeface="Calibri" pitchFamily="34" charset="-120"/>
              </a:rPr>
              <a:t>29.08.26</a:t>
            </a:r>
            <a:endParaRPr lang="en-US" sz="1400" dirty="0"/>
          </a:p>
        </p:txBody>
      </p:sp>
      <p:sp>
        <p:nvSpPr>
          <p:cNvPr id="48" name="Text 45"/>
          <p:cNvSpPr/>
          <p:nvPr/>
        </p:nvSpPr>
        <p:spPr>
          <a:xfrm>
            <a:off x="6400800" y="3922776"/>
            <a:ext cx="4297680" cy="246888"/>
          </a:xfrm>
          <a:prstGeom prst="rect">
            <a:avLst/>
          </a:prstGeom>
          <a:noFill/>
          <a:ln/>
        </p:spPr>
        <p:txBody>
          <a:bodyPr wrap="square" lIns="0" tIns="0" rIns="0" bIns="0" rtlCol="0" anchor="ctr"/>
          <a:lstStyle/>
          <a:p>
            <a:pPr marL="0" indent="0">
              <a:buNone/>
            </a:pPr>
            <a:r>
              <a:rPr lang="en-US" dirty="0">
                <a:solidFill>
                  <a:srgbClr val="2B241F"/>
                </a:solidFill>
                <a:latin typeface="Calibri" pitchFamily="34" charset="0"/>
                <a:ea typeface="Calibri" pitchFamily="34" charset="-122"/>
                <a:cs typeface="Calibri" pitchFamily="34" charset="-120"/>
              </a:rPr>
              <a:t>Missy Canis, Live-Musik</a:t>
            </a:r>
            <a:endParaRPr lang="en-US" dirty="0"/>
          </a:p>
        </p:txBody>
      </p:sp>
      <p:sp>
        <p:nvSpPr>
          <p:cNvPr id="49" name="Text 46"/>
          <p:cNvSpPr/>
          <p:nvPr/>
        </p:nvSpPr>
        <p:spPr>
          <a:xfrm>
            <a:off x="5577840" y="4201668"/>
            <a:ext cx="777240" cy="246888"/>
          </a:xfrm>
          <a:prstGeom prst="rect">
            <a:avLst/>
          </a:prstGeom>
          <a:noFill/>
          <a:ln/>
        </p:spPr>
        <p:txBody>
          <a:bodyPr wrap="square" lIns="0" tIns="0" rIns="0" bIns="0" rtlCol="0" anchor="ctr"/>
          <a:lstStyle/>
          <a:p>
            <a:pPr marL="0" indent="0">
              <a:buNone/>
            </a:pPr>
            <a:r>
              <a:rPr lang="en-US" sz="1400" b="1" dirty="0">
                <a:solidFill>
                  <a:srgbClr val="C2693D"/>
                </a:solidFill>
                <a:latin typeface="Calibri" pitchFamily="34" charset="0"/>
                <a:ea typeface="Calibri" pitchFamily="34" charset="-122"/>
                <a:cs typeface="Calibri" pitchFamily="34" charset="-120"/>
              </a:rPr>
              <a:t>21.09.26</a:t>
            </a:r>
            <a:endParaRPr lang="en-US" sz="1400" dirty="0"/>
          </a:p>
        </p:txBody>
      </p:sp>
      <p:sp>
        <p:nvSpPr>
          <p:cNvPr id="50" name="Text 47"/>
          <p:cNvSpPr/>
          <p:nvPr/>
        </p:nvSpPr>
        <p:spPr>
          <a:xfrm>
            <a:off x="6400800" y="4201668"/>
            <a:ext cx="4297680" cy="246888"/>
          </a:xfrm>
          <a:prstGeom prst="rect">
            <a:avLst/>
          </a:prstGeom>
          <a:noFill/>
          <a:ln/>
        </p:spPr>
        <p:txBody>
          <a:bodyPr wrap="square" lIns="0" tIns="0" rIns="0" bIns="0" rtlCol="0" anchor="ctr"/>
          <a:lstStyle/>
          <a:p>
            <a:pPr marL="0" indent="0">
              <a:buNone/>
            </a:pPr>
            <a:r>
              <a:rPr lang="en-US" dirty="0">
                <a:solidFill>
                  <a:srgbClr val="2B241F"/>
                </a:solidFill>
                <a:latin typeface="Calibri" pitchFamily="34" charset="0"/>
                <a:ea typeface="Calibri" pitchFamily="34" charset="-122"/>
                <a:cs typeface="Calibri" pitchFamily="34" charset="-120"/>
              </a:rPr>
              <a:t>Kerwe-Montag mit „Eight4tynine“</a:t>
            </a:r>
            <a:endParaRPr lang="en-US" dirty="0"/>
          </a:p>
        </p:txBody>
      </p:sp>
      <p:sp>
        <p:nvSpPr>
          <p:cNvPr id="51" name="Text 48"/>
          <p:cNvSpPr/>
          <p:nvPr/>
        </p:nvSpPr>
        <p:spPr>
          <a:xfrm>
            <a:off x="5577840" y="4480560"/>
            <a:ext cx="777240" cy="246888"/>
          </a:xfrm>
          <a:prstGeom prst="rect">
            <a:avLst/>
          </a:prstGeom>
          <a:noFill/>
          <a:ln/>
        </p:spPr>
        <p:txBody>
          <a:bodyPr wrap="square" lIns="0" tIns="0" rIns="0" bIns="0" rtlCol="0" anchor="ctr"/>
          <a:lstStyle/>
          <a:p>
            <a:pPr marL="0" indent="0">
              <a:buNone/>
            </a:pPr>
            <a:r>
              <a:rPr lang="en-US" sz="1400" b="1" dirty="0">
                <a:solidFill>
                  <a:srgbClr val="C2693D"/>
                </a:solidFill>
                <a:latin typeface="Calibri" pitchFamily="34" charset="0"/>
                <a:ea typeface="Calibri" pitchFamily="34" charset="-122"/>
                <a:cs typeface="Calibri" pitchFamily="34" charset="-120"/>
              </a:rPr>
              <a:t>03.10.26</a:t>
            </a:r>
            <a:endParaRPr lang="en-US" sz="1400" dirty="0"/>
          </a:p>
        </p:txBody>
      </p:sp>
      <p:sp>
        <p:nvSpPr>
          <p:cNvPr id="52" name="Text 49"/>
          <p:cNvSpPr/>
          <p:nvPr/>
        </p:nvSpPr>
        <p:spPr>
          <a:xfrm>
            <a:off x="6400800" y="4480560"/>
            <a:ext cx="4297680" cy="246888"/>
          </a:xfrm>
          <a:prstGeom prst="rect">
            <a:avLst/>
          </a:prstGeom>
          <a:noFill/>
          <a:ln/>
        </p:spPr>
        <p:txBody>
          <a:bodyPr wrap="square" lIns="0" tIns="0" rIns="0" bIns="0" rtlCol="0" anchor="ctr"/>
          <a:lstStyle/>
          <a:p>
            <a:pPr marL="0" indent="0">
              <a:buNone/>
            </a:pPr>
            <a:r>
              <a:rPr lang="en-US" dirty="0">
                <a:solidFill>
                  <a:srgbClr val="2B241F"/>
                </a:solidFill>
                <a:latin typeface="Calibri" pitchFamily="34" charset="0"/>
                <a:ea typeface="Calibri" pitchFamily="34" charset="-122"/>
                <a:cs typeface="Calibri" pitchFamily="34" charset="-120"/>
              </a:rPr>
              <a:t>Freddy Sicko, Live-Musik</a:t>
            </a:r>
            <a:endParaRPr lang="en-US" dirty="0"/>
          </a:p>
        </p:txBody>
      </p:sp>
      <p:sp>
        <p:nvSpPr>
          <p:cNvPr id="53" name="Text 50"/>
          <p:cNvSpPr/>
          <p:nvPr/>
        </p:nvSpPr>
        <p:spPr>
          <a:xfrm>
            <a:off x="5577840" y="4759452"/>
            <a:ext cx="777240" cy="246888"/>
          </a:xfrm>
          <a:prstGeom prst="rect">
            <a:avLst/>
          </a:prstGeom>
          <a:noFill/>
          <a:ln/>
        </p:spPr>
        <p:txBody>
          <a:bodyPr wrap="square" lIns="0" tIns="0" rIns="0" bIns="0" rtlCol="0" anchor="ctr"/>
          <a:lstStyle/>
          <a:p>
            <a:pPr marL="0" indent="0">
              <a:buNone/>
            </a:pPr>
            <a:r>
              <a:rPr lang="en-US" sz="1400" b="1" dirty="0">
                <a:solidFill>
                  <a:srgbClr val="C2693D"/>
                </a:solidFill>
                <a:latin typeface="Calibri" pitchFamily="34" charset="0"/>
                <a:ea typeface="Calibri" pitchFamily="34" charset="-122"/>
                <a:cs typeface="Calibri" pitchFamily="34" charset="-120"/>
              </a:rPr>
              <a:t>23.12.26</a:t>
            </a:r>
            <a:endParaRPr lang="en-US" sz="1400" dirty="0"/>
          </a:p>
        </p:txBody>
      </p:sp>
      <p:sp>
        <p:nvSpPr>
          <p:cNvPr id="54" name="Text 51"/>
          <p:cNvSpPr/>
          <p:nvPr/>
        </p:nvSpPr>
        <p:spPr>
          <a:xfrm>
            <a:off x="6400800" y="4759452"/>
            <a:ext cx="4297680" cy="246888"/>
          </a:xfrm>
          <a:prstGeom prst="rect">
            <a:avLst/>
          </a:prstGeom>
          <a:noFill/>
          <a:ln/>
        </p:spPr>
        <p:txBody>
          <a:bodyPr wrap="square" lIns="0" tIns="0" rIns="0" bIns="0" rtlCol="0" anchor="ctr"/>
          <a:lstStyle/>
          <a:p>
            <a:pPr marL="0" indent="0">
              <a:buNone/>
            </a:pPr>
            <a:r>
              <a:rPr lang="en-US" dirty="0">
                <a:solidFill>
                  <a:srgbClr val="2B241F"/>
                </a:solidFill>
                <a:latin typeface="Calibri" pitchFamily="34" charset="0"/>
                <a:ea typeface="Calibri" pitchFamily="34" charset="-122"/>
                <a:cs typeface="Calibri" pitchFamily="34" charset="-120"/>
              </a:rPr>
              <a:t>Konzert mit „Eight4tynine“</a:t>
            </a:r>
            <a:endParaRPr lang="en-US" dirty="0"/>
          </a:p>
        </p:txBody>
      </p:sp>
      <p:sp>
        <p:nvSpPr>
          <p:cNvPr id="55" name="Text 52"/>
          <p:cNvSpPr/>
          <p:nvPr/>
        </p:nvSpPr>
        <p:spPr>
          <a:xfrm>
            <a:off x="548640" y="5500116"/>
            <a:ext cx="10881360" cy="365760"/>
          </a:xfrm>
          <a:prstGeom prst="rect">
            <a:avLst/>
          </a:prstGeom>
          <a:noFill/>
          <a:ln/>
        </p:spPr>
        <p:txBody>
          <a:bodyPr wrap="square" lIns="0" tIns="0" rIns="0" bIns="0" rtlCol="0" anchor="ctr"/>
          <a:lstStyle/>
          <a:p>
            <a:pPr marL="0" indent="0">
              <a:buNone/>
            </a:pPr>
            <a:r>
              <a:rPr lang="en-US" sz="1600" i="1" dirty="0">
                <a:solidFill>
                  <a:srgbClr val="726C66"/>
                </a:solidFill>
                <a:latin typeface="Calibri" pitchFamily="34" charset="0"/>
                <a:ea typeface="Calibri" pitchFamily="34" charset="-122"/>
                <a:cs typeface="Calibri" pitchFamily="34" charset="-120"/>
              </a:rPr>
              <a:t>Außerdem: Seniorennachmittag (jeden ersten Dienstag im Monat) · Führungen für Besuchergruppen und Info-Veranstaltungen</a:t>
            </a:r>
            <a:endParaRPr lang="en-US" sz="1600" dirty="0"/>
          </a:p>
        </p:txBody>
      </p:sp>
      <p:sp>
        <p:nvSpPr>
          <p:cNvPr id="56" name="Text 53"/>
          <p:cNvSpPr/>
          <p:nvPr/>
        </p:nvSpPr>
        <p:spPr>
          <a:xfrm>
            <a:off x="548640" y="6473952"/>
            <a:ext cx="7315200" cy="274320"/>
          </a:xfrm>
          <a:prstGeom prst="rect">
            <a:avLst/>
          </a:prstGeom>
          <a:noFill/>
          <a:ln/>
        </p:spPr>
        <p:txBody>
          <a:bodyPr wrap="square" lIns="0" tIns="0" rIns="0" bIns="0" rtlCol="0" anchor="ctr"/>
          <a:lstStyle/>
          <a:p>
            <a:pPr marL="0" indent="0" algn="l">
              <a:buNone/>
            </a:pPr>
            <a:r>
              <a:rPr lang="en-US" sz="900" dirty="0">
                <a:solidFill>
                  <a:srgbClr val="726C66"/>
                </a:solidFill>
                <a:latin typeface="Calibri" pitchFamily="34" charset="0"/>
                <a:ea typeface="Calibri" pitchFamily="34" charset="-122"/>
                <a:cs typeface="Calibri" pitchFamily="34" charset="-120"/>
              </a:rPr>
              <a:t>Bürgerhaus Löwen eG  ·  Generalversammlung 27.06.2026</a:t>
            </a:r>
            <a:endParaRPr lang="en-US" sz="900" dirty="0"/>
          </a:p>
        </p:txBody>
      </p:sp>
      <p:sp>
        <p:nvSpPr>
          <p:cNvPr id="57" name="Text 54"/>
          <p:cNvSpPr/>
          <p:nvPr/>
        </p:nvSpPr>
        <p:spPr>
          <a:xfrm>
            <a:off x="10725912" y="6473952"/>
            <a:ext cx="914400" cy="274320"/>
          </a:xfrm>
          <a:prstGeom prst="rect">
            <a:avLst/>
          </a:prstGeom>
          <a:noFill/>
          <a:ln/>
        </p:spPr>
        <p:txBody>
          <a:bodyPr wrap="square" lIns="0" tIns="0" rIns="0" bIns="0" rtlCol="0" anchor="ctr"/>
          <a:lstStyle/>
          <a:p>
            <a:pPr marL="0" indent="0" algn="r">
              <a:buNone/>
            </a:pPr>
            <a:r>
              <a:rPr lang="en-US" sz="900" dirty="0">
                <a:solidFill>
                  <a:srgbClr val="726C66"/>
                </a:solidFill>
                <a:latin typeface="Calibri" pitchFamily="34" charset="0"/>
                <a:ea typeface="Calibri" pitchFamily="34" charset="-122"/>
                <a:cs typeface="Calibri" pitchFamily="34" charset="-120"/>
              </a:rPr>
              <a:t>27</a:t>
            </a:r>
            <a:endParaRPr lang="en-US" sz="90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22">
    <p:bg>
      <p:bgPr>
        <a:solidFill>
          <a:srgbClr val="FFFFFF"/>
        </a:solidFill>
        <a:effectLst/>
      </p:bgPr>
    </p:bg>
    <p:spTree>
      <p:nvGrpSpPr>
        <p:cNvPr id="1" name=""/>
        <p:cNvGrpSpPr/>
        <p:nvPr/>
      </p:nvGrpSpPr>
      <p:grpSpPr>
        <a:xfrm>
          <a:off x="0" y="0"/>
          <a:ext cx="0" cy="0"/>
          <a:chOff x="0" y="0"/>
          <a:chExt cx="0" cy="0"/>
        </a:xfrm>
      </p:grpSpPr>
      <p:pic>
        <p:nvPicPr>
          <p:cNvPr id="2" name="Image 0" descr="assets/logo_transparent.png"/>
          <p:cNvPicPr>
            <a:picLocks noChangeAspect="1"/>
          </p:cNvPicPr>
          <p:nvPr/>
        </p:nvPicPr>
        <p:blipFill>
          <a:blip r:embed="rId3"/>
          <a:stretch>
            <a:fillRect/>
          </a:stretch>
        </p:blipFill>
        <p:spPr>
          <a:xfrm>
            <a:off x="9354312" y="384048"/>
            <a:ext cx="2286000" cy="418247"/>
          </a:xfrm>
          <a:prstGeom prst="rect">
            <a:avLst/>
          </a:prstGeom>
        </p:spPr>
      </p:pic>
      <p:sp>
        <p:nvSpPr>
          <p:cNvPr id="3" name="Text 0"/>
          <p:cNvSpPr/>
          <p:nvPr/>
        </p:nvSpPr>
        <p:spPr>
          <a:xfrm>
            <a:off x="548640" y="292608"/>
            <a:ext cx="10515600" cy="274320"/>
          </a:xfrm>
          <a:prstGeom prst="rect">
            <a:avLst/>
          </a:prstGeom>
          <a:noFill/>
          <a:ln/>
        </p:spPr>
        <p:txBody>
          <a:bodyPr wrap="square" lIns="0" tIns="0" rIns="0" bIns="0" rtlCol="0" anchor="ctr"/>
          <a:lstStyle/>
          <a:p>
            <a:pPr marL="0" indent="0">
              <a:buNone/>
            </a:pPr>
            <a:r>
              <a:rPr lang="en-US" sz="1200" b="1" kern="0" spc="150" dirty="0">
                <a:solidFill>
                  <a:srgbClr val="C2693D"/>
                </a:solidFill>
                <a:latin typeface="Calibri" pitchFamily="34" charset="0"/>
                <a:ea typeface="Calibri" pitchFamily="34" charset="-122"/>
                <a:cs typeface="Calibri" pitchFamily="34" charset="-120"/>
              </a:rPr>
              <a:t>BERICHT DES VORSTANDS</a:t>
            </a:r>
            <a:endParaRPr lang="en-US" sz="1200" dirty="0"/>
          </a:p>
        </p:txBody>
      </p:sp>
      <p:sp>
        <p:nvSpPr>
          <p:cNvPr id="4" name="Text 1"/>
          <p:cNvSpPr/>
          <p:nvPr/>
        </p:nvSpPr>
        <p:spPr>
          <a:xfrm>
            <a:off x="548640" y="566928"/>
            <a:ext cx="10789920" cy="640080"/>
          </a:xfrm>
          <a:prstGeom prst="rect">
            <a:avLst/>
          </a:prstGeom>
          <a:noFill/>
          <a:ln/>
        </p:spPr>
        <p:txBody>
          <a:bodyPr wrap="square" lIns="0" tIns="0" rIns="0" bIns="0" rtlCol="0" anchor="ctr"/>
          <a:lstStyle/>
          <a:p>
            <a:pPr marL="0" indent="0">
              <a:buNone/>
            </a:pPr>
            <a:r>
              <a:rPr lang="en-US" sz="3000" b="1" dirty="0">
                <a:solidFill>
                  <a:srgbClr val="2B241F"/>
                </a:solidFill>
                <a:latin typeface="Cambria" pitchFamily="34" charset="0"/>
                <a:ea typeface="Cambria" pitchFamily="34" charset="-122"/>
                <a:cs typeface="Cambria" pitchFamily="34" charset="-120"/>
              </a:rPr>
              <a:t>Neue Aktion </a:t>
            </a:r>
            <a:r>
              <a:rPr lang="en-US" sz="3000" b="1" dirty="0" err="1">
                <a:solidFill>
                  <a:srgbClr val="2B241F"/>
                </a:solidFill>
                <a:latin typeface="Cambria" pitchFamily="34" charset="0"/>
                <a:ea typeface="Cambria" pitchFamily="34" charset="-122"/>
                <a:cs typeface="Cambria" pitchFamily="34" charset="-120"/>
              </a:rPr>
              <a:t>im</a:t>
            </a:r>
            <a:r>
              <a:rPr lang="en-US" sz="3000" b="1" dirty="0">
                <a:solidFill>
                  <a:srgbClr val="2B241F"/>
                </a:solidFill>
                <a:latin typeface="Cambria" pitchFamily="34" charset="0"/>
                <a:ea typeface="Cambria" pitchFamily="34" charset="-122"/>
                <a:cs typeface="Cambria" pitchFamily="34" charset="-120"/>
              </a:rPr>
              <a:t> </a:t>
            </a:r>
            <a:r>
              <a:rPr lang="en-US" sz="3000" b="1" dirty="0" err="1">
                <a:solidFill>
                  <a:srgbClr val="2B241F"/>
                </a:solidFill>
                <a:latin typeface="Cambria" pitchFamily="34" charset="0"/>
                <a:ea typeface="Cambria" pitchFamily="34" charset="-122"/>
                <a:cs typeface="Cambria" pitchFamily="34" charset="-120"/>
              </a:rPr>
              <a:t>Dorfladen</a:t>
            </a:r>
            <a:endParaRPr lang="en-US" sz="3000" dirty="0"/>
          </a:p>
        </p:txBody>
      </p:sp>
      <p:sp>
        <p:nvSpPr>
          <p:cNvPr id="5" name="Shape 2"/>
          <p:cNvSpPr/>
          <p:nvPr/>
        </p:nvSpPr>
        <p:spPr>
          <a:xfrm>
            <a:off x="594360" y="2441448"/>
            <a:ext cx="91440" cy="91440"/>
          </a:xfrm>
          <a:prstGeom prst="ellipse">
            <a:avLst/>
          </a:prstGeom>
          <a:solidFill>
            <a:srgbClr val="C2693D"/>
          </a:solidFill>
          <a:ln/>
        </p:spPr>
        <p:txBody>
          <a:bodyPr/>
          <a:lstStyle/>
          <a:p>
            <a:endParaRPr lang="de-DE" sz="2400"/>
          </a:p>
        </p:txBody>
      </p:sp>
      <p:sp>
        <p:nvSpPr>
          <p:cNvPr id="6" name="Text 3"/>
          <p:cNvSpPr/>
          <p:nvPr/>
        </p:nvSpPr>
        <p:spPr>
          <a:xfrm>
            <a:off x="868680" y="2304288"/>
            <a:ext cx="4572000" cy="457200"/>
          </a:xfrm>
          <a:prstGeom prst="rect">
            <a:avLst/>
          </a:prstGeom>
          <a:noFill/>
          <a:ln/>
        </p:spPr>
        <p:txBody>
          <a:bodyPr wrap="square" lIns="0" tIns="0" rIns="0" bIns="0" rtlCol="0" anchor="ctr"/>
          <a:lstStyle/>
          <a:p>
            <a:pPr marL="0" indent="0">
              <a:buNone/>
            </a:pPr>
            <a:r>
              <a:rPr lang="en-US" dirty="0">
                <a:solidFill>
                  <a:srgbClr val="2B241F"/>
                </a:solidFill>
                <a:latin typeface="Calibri" pitchFamily="34" charset="0"/>
                <a:ea typeface="Calibri" pitchFamily="34" charset="-122"/>
                <a:cs typeface="Calibri" pitchFamily="34" charset="-120"/>
              </a:rPr>
              <a:t>Eine angenehme Abkühlung an warmen Tagen</a:t>
            </a:r>
            <a:endParaRPr lang="en-US" dirty="0"/>
          </a:p>
        </p:txBody>
      </p:sp>
      <p:sp>
        <p:nvSpPr>
          <p:cNvPr id="7" name="Shape 4"/>
          <p:cNvSpPr/>
          <p:nvPr/>
        </p:nvSpPr>
        <p:spPr>
          <a:xfrm>
            <a:off x="594360" y="3008376"/>
            <a:ext cx="91440" cy="91440"/>
          </a:xfrm>
          <a:prstGeom prst="ellipse">
            <a:avLst/>
          </a:prstGeom>
          <a:solidFill>
            <a:srgbClr val="C2693D"/>
          </a:solidFill>
          <a:ln/>
        </p:spPr>
        <p:txBody>
          <a:bodyPr/>
          <a:lstStyle/>
          <a:p>
            <a:endParaRPr lang="de-DE" sz="2400"/>
          </a:p>
        </p:txBody>
      </p:sp>
      <p:sp>
        <p:nvSpPr>
          <p:cNvPr id="8" name="Text 5"/>
          <p:cNvSpPr/>
          <p:nvPr/>
        </p:nvSpPr>
        <p:spPr>
          <a:xfrm>
            <a:off x="868680" y="2871216"/>
            <a:ext cx="4572000" cy="457200"/>
          </a:xfrm>
          <a:prstGeom prst="rect">
            <a:avLst/>
          </a:prstGeom>
          <a:noFill/>
          <a:ln/>
        </p:spPr>
        <p:txBody>
          <a:bodyPr wrap="square" lIns="0" tIns="0" rIns="0" bIns="0" rtlCol="0" anchor="ctr"/>
          <a:lstStyle/>
          <a:p>
            <a:pPr marL="0" indent="0">
              <a:buNone/>
            </a:pPr>
            <a:r>
              <a:rPr lang="en-US" dirty="0">
                <a:solidFill>
                  <a:srgbClr val="2B241F"/>
                </a:solidFill>
                <a:latin typeface="Calibri" pitchFamily="34" charset="0"/>
                <a:ea typeface="Calibri" pitchFamily="34" charset="-122"/>
                <a:cs typeface="Calibri" pitchFamily="34" charset="-120"/>
              </a:rPr>
              <a:t>Kaffee und Erfrischungen zum Genießen</a:t>
            </a:r>
            <a:endParaRPr lang="en-US" dirty="0"/>
          </a:p>
        </p:txBody>
      </p:sp>
      <p:sp>
        <p:nvSpPr>
          <p:cNvPr id="9" name="Shape 6"/>
          <p:cNvSpPr/>
          <p:nvPr/>
        </p:nvSpPr>
        <p:spPr>
          <a:xfrm>
            <a:off x="594360" y="3575304"/>
            <a:ext cx="91440" cy="91440"/>
          </a:xfrm>
          <a:prstGeom prst="ellipse">
            <a:avLst/>
          </a:prstGeom>
          <a:solidFill>
            <a:srgbClr val="C2693D"/>
          </a:solidFill>
          <a:ln/>
        </p:spPr>
        <p:txBody>
          <a:bodyPr/>
          <a:lstStyle/>
          <a:p>
            <a:endParaRPr lang="de-DE" sz="2400"/>
          </a:p>
        </p:txBody>
      </p:sp>
      <p:sp>
        <p:nvSpPr>
          <p:cNvPr id="10" name="Text 7"/>
          <p:cNvSpPr/>
          <p:nvPr/>
        </p:nvSpPr>
        <p:spPr>
          <a:xfrm>
            <a:off x="868680" y="3438144"/>
            <a:ext cx="4572000" cy="457200"/>
          </a:xfrm>
          <a:prstGeom prst="rect">
            <a:avLst/>
          </a:prstGeom>
          <a:noFill/>
          <a:ln/>
        </p:spPr>
        <p:txBody>
          <a:bodyPr wrap="square" lIns="0" tIns="0" rIns="0" bIns="0" rtlCol="0" anchor="ctr"/>
          <a:lstStyle/>
          <a:p>
            <a:pPr marL="0" indent="0">
              <a:buNone/>
            </a:pPr>
            <a:r>
              <a:rPr lang="en-US" dirty="0">
                <a:solidFill>
                  <a:srgbClr val="2B241F"/>
                </a:solidFill>
                <a:latin typeface="Calibri" pitchFamily="34" charset="0"/>
                <a:ea typeface="Calibri" pitchFamily="34" charset="-122"/>
                <a:cs typeface="Calibri" pitchFamily="34" charset="-120"/>
              </a:rPr>
              <a:t>Raum zum Ausruhen und für ein Gespräch miteinander</a:t>
            </a:r>
            <a:endParaRPr lang="en-US" dirty="0"/>
          </a:p>
        </p:txBody>
      </p:sp>
      <p:sp>
        <p:nvSpPr>
          <p:cNvPr id="11" name="Text 8"/>
          <p:cNvSpPr/>
          <p:nvPr/>
        </p:nvSpPr>
        <p:spPr>
          <a:xfrm>
            <a:off x="594360" y="4215383"/>
            <a:ext cx="4846320" cy="1682497"/>
          </a:xfrm>
          <a:prstGeom prst="rect">
            <a:avLst/>
          </a:prstGeom>
          <a:noFill/>
          <a:ln/>
        </p:spPr>
        <p:txBody>
          <a:bodyPr wrap="square" lIns="0" tIns="0" rIns="0" bIns="0" rtlCol="0" anchor="ctr"/>
          <a:lstStyle/>
          <a:p>
            <a:pPr marL="0" indent="0">
              <a:buNone/>
            </a:pPr>
            <a:r>
              <a:rPr lang="en-US" sz="1600" b="1" i="1" dirty="0">
                <a:solidFill>
                  <a:schemeClr val="accent2">
                    <a:lumMod val="75000"/>
                  </a:schemeClr>
                </a:solidFill>
                <a:latin typeface="Calibri" pitchFamily="34" charset="0"/>
                <a:ea typeface="Calibri" pitchFamily="34" charset="-122"/>
                <a:cs typeface="Calibri" pitchFamily="34" charset="-120"/>
              </a:rPr>
              <a:t>Das gibt es ab sofort immer im </a:t>
            </a:r>
            <a:r>
              <a:rPr lang="en-US" sz="1600" b="1" i="1" dirty="0" err="1">
                <a:solidFill>
                  <a:schemeClr val="accent2">
                    <a:lumMod val="75000"/>
                  </a:schemeClr>
                </a:solidFill>
                <a:latin typeface="Calibri" pitchFamily="34" charset="0"/>
                <a:ea typeface="Calibri" pitchFamily="34" charset="-122"/>
                <a:cs typeface="Calibri" pitchFamily="34" charset="-120"/>
              </a:rPr>
              <a:t>Dorfladen</a:t>
            </a:r>
            <a:r>
              <a:rPr lang="en-US" sz="1600" b="1" i="1" dirty="0">
                <a:solidFill>
                  <a:schemeClr val="accent2">
                    <a:lumMod val="75000"/>
                  </a:schemeClr>
                </a:solidFill>
                <a:latin typeface="Calibri" pitchFamily="34" charset="0"/>
                <a:ea typeface="Calibri" pitchFamily="34" charset="-122"/>
                <a:cs typeface="Calibri" pitchFamily="34" charset="-120"/>
              </a:rPr>
              <a:t>.</a:t>
            </a:r>
          </a:p>
          <a:p>
            <a:pPr marL="0" indent="0">
              <a:buNone/>
            </a:pPr>
            <a:endParaRPr lang="en-US" sz="1600" b="1" i="1" dirty="0">
              <a:solidFill>
                <a:srgbClr val="C2693D"/>
              </a:solidFill>
              <a:latin typeface="Calibri" pitchFamily="34" charset="0"/>
              <a:ea typeface="Calibri" pitchFamily="34" charset="-122"/>
              <a:cs typeface="Calibri" pitchFamily="34" charset="-120"/>
            </a:endParaRPr>
          </a:p>
          <a:p>
            <a:pPr marL="0" indent="0">
              <a:buNone/>
            </a:pPr>
            <a:endParaRPr lang="en-US" sz="1600" b="1" i="1" dirty="0">
              <a:solidFill>
                <a:srgbClr val="C2693D"/>
              </a:solidFill>
              <a:latin typeface="Calibri" pitchFamily="34" charset="0"/>
              <a:ea typeface="Calibri" pitchFamily="34" charset="-122"/>
              <a:cs typeface="Calibri" pitchFamily="34" charset="-120"/>
            </a:endParaRPr>
          </a:p>
          <a:p>
            <a:pPr marL="0" indent="0">
              <a:buNone/>
            </a:pPr>
            <a:r>
              <a:rPr lang="en-US" sz="2400" b="1" i="1" dirty="0" err="1">
                <a:solidFill>
                  <a:schemeClr val="accent2">
                    <a:lumMod val="75000"/>
                  </a:schemeClr>
                </a:solidFill>
                <a:latin typeface="Calibri" pitchFamily="34" charset="0"/>
                <a:ea typeface="Calibri" pitchFamily="34" charset="-122"/>
                <a:cs typeface="Calibri" pitchFamily="34" charset="-120"/>
              </a:rPr>
              <a:t>Ab</a:t>
            </a:r>
            <a:r>
              <a:rPr lang="en-US" sz="2400" b="1" i="1" dirty="0">
                <a:solidFill>
                  <a:schemeClr val="accent2">
                    <a:lumMod val="75000"/>
                  </a:schemeClr>
                </a:solidFill>
                <a:latin typeface="Calibri" pitchFamily="34" charset="0"/>
                <a:ea typeface="Calibri" pitchFamily="34" charset="-122"/>
                <a:cs typeface="Calibri" pitchFamily="34" charset="-120"/>
              </a:rPr>
              <a:t> 01.07.2026 </a:t>
            </a:r>
            <a:r>
              <a:rPr lang="en-US" sz="2400" b="1" i="1" dirty="0" err="1">
                <a:solidFill>
                  <a:schemeClr val="accent2">
                    <a:lumMod val="75000"/>
                  </a:schemeClr>
                </a:solidFill>
                <a:latin typeface="Calibri" pitchFamily="34" charset="0"/>
                <a:ea typeface="Calibri" pitchFamily="34" charset="-122"/>
                <a:cs typeface="Calibri" pitchFamily="34" charset="-120"/>
              </a:rPr>
              <a:t>neue</a:t>
            </a:r>
            <a:r>
              <a:rPr lang="en-US" sz="2400" b="1" i="1" dirty="0">
                <a:solidFill>
                  <a:schemeClr val="accent2">
                    <a:lumMod val="75000"/>
                  </a:schemeClr>
                </a:solidFill>
                <a:latin typeface="Calibri" pitchFamily="34" charset="0"/>
                <a:ea typeface="Calibri" pitchFamily="34" charset="-122"/>
                <a:cs typeface="Calibri" pitchFamily="34" charset="-120"/>
              </a:rPr>
              <a:t> </a:t>
            </a:r>
          </a:p>
          <a:p>
            <a:pPr marL="0" indent="0">
              <a:buNone/>
            </a:pPr>
            <a:r>
              <a:rPr lang="en-US" sz="2400" b="1" i="1" dirty="0" err="1">
                <a:solidFill>
                  <a:schemeClr val="accent2">
                    <a:lumMod val="75000"/>
                  </a:schemeClr>
                </a:solidFill>
                <a:latin typeface="Calibri" pitchFamily="34" charset="0"/>
                <a:ea typeface="Calibri" pitchFamily="34" charset="-122"/>
                <a:cs typeface="Calibri" pitchFamily="34" charset="-120"/>
              </a:rPr>
              <a:t>Öffnungszeiten</a:t>
            </a:r>
            <a:r>
              <a:rPr lang="en-US" sz="2400" b="1" i="1" dirty="0">
                <a:solidFill>
                  <a:schemeClr val="accent2">
                    <a:lumMod val="75000"/>
                  </a:schemeClr>
                </a:solidFill>
                <a:latin typeface="Calibri" pitchFamily="34" charset="0"/>
                <a:ea typeface="Calibri" pitchFamily="34" charset="-122"/>
                <a:cs typeface="Calibri" pitchFamily="34" charset="-120"/>
              </a:rPr>
              <a:t> </a:t>
            </a:r>
            <a:r>
              <a:rPr lang="en-US" sz="2400" b="1" i="1" dirty="0" err="1">
                <a:solidFill>
                  <a:schemeClr val="accent2">
                    <a:lumMod val="75000"/>
                  </a:schemeClr>
                </a:solidFill>
                <a:latin typeface="Calibri" pitchFamily="34" charset="0"/>
                <a:ea typeface="Calibri" pitchFamily="34" charset="-122"/>
                <a:cs typeface="Calibri" pitchFamily="34" charset="-120"/>
              </a:rPr>
              <a:t>im</a:t>
            </a:r>
            <a:r>
              <a:rPr lang="en-US" sz="2400" b="1" i="1" dirty="0">
                <a:solidFill>
                  <a:schemeClr val="accent2">
                    <a:lumMod val="75000"/>
                  </a:schemeClr>
                </a:solidFill>
                <a:latin typeface="Calibri" pitchFamily="34" charset="0"/>
                <a:ea typeface="Calibri" pitchFamily="34" charset="-122"/>
                <a:cs typeface="Calibri" pitchFamily="34" charset="-120"/>
              </a:rPr>
              <a:t> </a:t>
            </a:r>
            <a:r>
              <a:rPr lang="en-US" sz="2400" b="1" i="1" dirty="0" err="1">
                <a:solidFill>
                  <a:schemeClr val="accent2">
                    <a:lumMod val="75000"/>
                  </a:schemeClr>
                </a:solidFill>
                <a:latin typeface="Calibri" pitchFamily="34" charset="0"/>
                <a:ea typeface="Calibri" pitchFamily="34" charset="-122"/>
                <a:cs typeface="Calibri" pitchFamily="34" charset="-120"/>
              </a:rPr>
              <a:t>Dorfladen</a:t>
            </a:r>
            <a:endParaRPr lang="en-US" sz="2400" dirty="0">
              <a:solidFill>
                <a:schemeClr val="accent2">
                  <a:lumMod val="75000"/>
                </a:schemeClr>
              </a:solidFill>
            </a:endParaRPr>
          </a:p>
        </p:txBody>
      </p:sp>
      <p:pic>
        <p:nvPicPr>
          <p:cNvPr id="12" name="Image 1" descr="unpacked/ppt/media/image17.jpeg"/>
          <p:cNvPicPr>
            <a:picLocks noChangeAspect="1"/>
          </p:cNvPicPr>
          <p:nvPr/>
        </p:nvPicPr>
        <p:blipFill>
          <a:blip r:embed="rId4"/>
          <a:srcRect/>
          <a:stretch/>
        </p:blipFill>
        <p:spPr>
          <a:xfrm rot="10800000">
            <a:off x="5871079" y="1126907"/>
            <a:ext cx="5760720" cy="2670048"/>
          </a:xfrm>
          <a:prstGeom prst="rect">
            <a:avLst/>
          </a:prstGeom>
          <a:effectLst>
            <a:outerShdw blurRad="101600" dist="38100" dir="2700000" algn="bl" rotWithShape="0">
              <a:srgbClr val="000000">
                <a:alpha val="18000"/>
              </a:srgbClr>
            </a:outerShdw>
          </a:effectLst>
        </p:spPr>
      </p:pic>
      <p:pic>
        <p:nvPicPr>
          <p:cNvPr id="13" name="Image 2" descr="unpacked/ppt/media/image16.jpeg"/>
          <p:cNvPicPr>
            <a:picLocks noChangeAspect="1"/>
          </p:cNvPicPr>
          <p:nvPr/>
        </p:nvPicPr>
        <p:blipFill>
          <a:blip r:embed="rId5"/>
          <a:srcRect/>
          <a:stretch/>
        </p:blipFill>
        <p:spPr>
          <a:xfrm>
            <a:off x="5865847" y="3895344"/>
            <a:ext cx="1770950" cy="2425356"/>
          </a:xfrm>
          <a:prstGeom prst="rect">
            <a:avLst/>
          </a:prstGeom>
          <a:effectLst>
            <a:outerShdw blurRad="101600" dist="38100" dir="2700000" algn="bl" rotWithShape="0">
              <a:srgbClr val="000000">
                <a:alpha val="18000"/>
              </a:srgbClr>
            </a:outerShdw>
          </a:effectLst>
        </p:spPr>
      </p:pic>
      <p:sp>
        <p:nvSpPr>
          <p:cNvPr id="14" name="Shape 9"/>
          <p:cNvSpPr/>
          <p:nvPr/>
        </p:nvSpPr>
        <p:spPr>
          <a:xfrm>
            <a:off x="8061964" y="4054891"/>
            <a:ext cx="3336303" cy="2254469"/>
          </a:xfrm>
          <a:prstGeom prst="roundRect">
            <a:avLst/>
          </a:prstGeom>
          <a:solidFill>
            <a:srgbClr val="F2EFEA"/>
          </a:solidFill>
          <a:ln/>
        </p:spPr>
        <p:txBody>
          <a:bodyPr/>
          <a:lstStyle/>
          <a:p>
            <a:endParaRPr lang="de-DE"/>
          </a:p>
        </p:txBody>
      </p:sp>
      <p:sp>
        <p:nvSpPr>
          <p:cNvPr id="15" name="Text 10"/>
          <p:cNvSpPr/>
          <p:nvPr/>
        </p:nvSpPr>
        <p:spPr>
          <a:xfrm>
            <a:off x="8295504" y="4978225"/>
            <a:ext cx="2965603" cy="462455"/>
          </a:xfrm>
          <a:prstGeom prst="rect">
            <a:avLst/>
          </a:prstGeom>
          <a:noFill/>
          <a:ln/>
        </p:spPr>
        <p:txBody>
          <a:bodyPr wrap="square" lIns="0" tIns="0" rIns="0" bIns="0" rtlCol="0" anchor="ctr"/>
          <a:lstStyle/>
          <a:p>
            <a:pPr marL="0" indent="0" algn="ctr">
              <a:buNone/>
            </a:pPr>
            <a:r>
              <a:rPr lang="en-US" sz="1300" b="1" dirty="0">
                <a:solidFill>
                  <a:srgbClr val="2B241F"/>
                </a:solidFill>
                <a:latin typeface="Calibri" pitchFamily="34" charset="0"/>
                <a:ea typeface="Calibri" pitchFamily="34" charset="-122"/>
                <a:cs typeface="Calibri" pitchFamily="34" charset="-120"/>
              </a:rPr>
              <a:t>Kaffee / Becher</a:t>
            </a:r>
            <a:endParaRPr lang="en-US" sz="1300" dirty="0"/>
          </a:p>
        </p:txBody>
      </p:sp>
      <p:sp>
        <p:nvSpPr>
          <p:cNvPr id="16" name="Text 11"/>
          <p:cNvSpPr/>
          <p:nvPr/>
        </p:nvSpPr>
        <p:spPr>
          <a:xfrm>
            <a:off x="8295504" y="5319811"/>
            <a:ext cx="2965603" cy="578069"/>
          </a:xfrm>
          <a:prstGeom prst="rect">
            <a:avLst/>
          </a:prstGeom>
          <a:noFill/>
          <a:ln/>
        </p:spPr>
        <p:txBody>
          <a:bodyPr wrap="square" lIns="0" tIns="0" rIns="0" bIns="0" rtlCol="0" anchor="ctr"/>
          <a:lstStyle/>
          <a:p>
            <a:pPr marL="0" indent="0" algn="ctr">
              <a:buNone/>
            </a:pPr>
            <a:r>
              <a:rPr lang="en-US" sz="2200" b="1" dirty="0">
                <a:solidFill>
                  <a:srgbClr val="C2693D"/>
                </a:solidFill>
                <a:latin typeface="Cambria" pitchFamily="34" charset="0"/>
                <a:ea typeface="Cambria" pitchFamily="34" charset="-122"/>
                <a:cs typeface="Cambria" pitchFamily="34" charset="-120"/>
              </a:rPr>
              <a:t>€ 1,50</a:t>
            </a:r>
            <a:endParaRPr lang="en-US" sz="2200" dirty="0"/>
          </a:p>
        </p:txBody>
      </p:sp>
      <p:sp>
        <p:nvSpPr>
          <p:cNvPr id="17" name="Text 12"/>
          <p:cNvSpPr/>
          <p:nvPr/>
        </p:nvSpPr>
        <p:spPr>
          <a:xfrm>
            <a:off x="548640" y="6473952"/>
            <a:ext cx="7315200" cy="274320"/>
          </a:xfrm>
          <a:prstGeom prst="rect">
            <a:avLst/>
          </a:prstGeom>
          <a:noFill/>
          <a:ln/>
        </p:spPr>
        <p:txBody>
          <a:bodyPr wrap="square" lIns="0" tIns="0" rIns="0" bIns="0" rtlCol="0" anchor="ctr"/>
          <a:lstStyle/>
          <a:p>
            <a:pPr marL="0" indent="0" algn="l">
              <a:buNone/>
            </a:pPr>
            <a:r>
              <a:rPr lang="en-US" sz="900" dirty="0">
                <a:solidFill>
                  <a:srgbClr val="726C66"/>
                </a:solidFill>
                <a:latin typeface="Calibri" pitchFamily="34" charset="0"/>
                <a:ea typeface="Calibri" pitchFamily="34" charset="-122"/>
                <a:cs typeface="Calibri" pitchFamily="34" charset="-120"/>
              </a:rPr>
              <a:t>Bürgerhaus Löwen eG  ·  Generalversammlung 27.06.2026</a:t>
            </a:r>
            <a:endParaRPr lang="en-US" sz="900" dirty="0"/>
          </a:p>
        </p:txBody>
      </p:sp>
      <p:sp>
        <p:nvSpPr>
          <p:cNvPr id="18" name="Text 13"/>
          <p:cNvSpPr/>
          <p:nvPr/>
        </p:nvSpPr>
        <p:spPr>
          <a:xfrm>
            <a:off x="10725912" y="6473952"/>
            <a:ext cx="914400" cy="274320"/>
          </a:xfrm>
          <a:prstGeom prst="rect">
            <a:avLst/>
          </a:prstGeom>
          <a:noFill/>
          <a:ln/>
        </p:spPr>
        <p:txBody>
          <a:bodyPr wrap="square" lIns="0" tIns="0" rIns="0" bIns="0" rtlCol="0" anchor="ctr"/>
          <a:lstStyle/>
          <a:p>
            <a:pPr marL="0" indent="0" algn="r">
              <a:buNone/>
            </a:pPr>
            <a:r>
              <a:rPr lang="en-US" sz="900" dirty="0">
                <a:solidFill>
                  <a:srgbClr val="726C66"/>
                </a:solidFill>
                <a:latin typeface="Calibri" pitchFamily="34" charset="0"/>
                <a:ea typeface="Calibri" pitchFamily="34" charset="-122"/>
                <a:cs typeface="Calibri" pitchFamily="34" charset="-120"/>
              </a:rPr>
              <a:t>28</a:t>
            </a:r>
            <a:endParaRPr lang="en-US" sz="90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23">
    <p:bg>
      <p:bgPr>
        <a:solidFill>
          <a:srgbClr val="FFFFFF"/>
        </a:solidFill>
        <a:effectLst/>
      </p:bgPr>
    </p:bg>
    <p:spTree>
      <p:nvGrpSpPr>
        <p:cNvPr id="1" name=""/>
        <p:cNvGrpSpPr/>
        <p:nvPr/>
      </p:nvGrpSpPr>
      <p:grpSpPr>
        <a:xfrm>
          <a:off x="0" y="0"/>
          <a:ext cx="0" cy="0"/>
          <a:chOff x="0" y="0"/>
          <a:chExt cx="0" cy="0"/>
        </a:xfrm>
      </p:grpSpPr>
      <p:pic>
        <p:nvPicPr>
          <p:cNvPr id="2" name="Image 0" descr="assets/logo_transparent.png"/>
          <p:cNvPicPr>
            <a:picLocks noChangeAspect="1"/>
          </p:cNvPicPr>
          <p:nvPr/>
        </p:nvPicPr>
        <p:blipFill>
          <a:blip r:embed="rId3"/>
          <a:stretch>
            <a:fillRect/>
          </a:stretch>
        </p:blipFill>
        <p:spPr>
          <a:xfrm>
            <a:off x="9354312" y="384048"/>
            <a:ext cx="2286000" cy="418247"/>
          </a:xfrm>
          <a:prstGeom prst="rect">
            <a:avLst/>
          </a:prstGeom>
        </p:spPr>
      </p:pic>
      <p:sp>
        <p:nvSpPr>
          <p:cNvPr id="3" name="Text 0"/>
          <p:cNvSpPr/>
          <p:nvPr/>
        </p:nvSpPr>
        <p:spPr>
          <a:xfrm>
            <a:off x="548640" y="292608"/>
            <a:ext cx="10515600" cy="274320"/>
          </a:xfrm>
          <a:prstGeom prst="rect">
            <a:avLst/>
          </a:prstGeom>
          <a:noFill/>
          <a:ln/>
        </p:spPr>
        <p:txBody>
          <a:bodyPr wrap="square" lIns="0" tIns="0" rIns="0" bIns="0" rtlCol="0" anchor="ctr"/>
          <a:lstStyle/>
          <a:p>
            <a:pPr marL="0" indent="0">
              <a:buNone/>
            </a:pPr>
            <a:r>
              <a:rPr lang="en-US" sz="1200" b="1" kern="0" spc="150" dirty="0">
                <a:solidFill>
                  <a:srgbClr val="C2693D"/>
                </a:solidFill>
                <a:latin typeface="Calibri" pitchFamily="34" charset="0"/>
                <a:ea typeface="Calibri" pitchFamily="34" charset="-122"/>
                <a:cs typeface="Calibri" pitchFamily="34" charset="-120"/>
              </a:rPr>
              <a:t>BERICHT DES VORSTANDS</a:t>
            </a:r>
            <a:endParaRPr lang="en-US" sz="1200" dirty="0"/>
          </a:p>
        </p:txBody>
      </p:sp>
      <p:sp>
        <p:nvSpPr>
          <p:cNvPr id="4" name="Text 1"/>
          <p:cNvSpPr/>
          <p:nvPr/>
        </p:nvSpPr>
        <p:spPr>
          <a:xfrm>
            <a:off x="548640" y="566928"/>
            <a:ext cx="10789920" cy="640080"/>
          </a:xfrm>
          <a:prstGeom prst="rect">
            <a:avLst/>
          </a:prstGeom>
          <a:noFill/>
          <a:ln/>
        </p:spPr>
        <p:txBody>
          <a:bodyPr wrap="square" lIns="0" tIns="0" rIns="0" bIns="0" rtlCol="0" anchor="ctr"/>
          <a:lstStyle/>
          <a:p>
            <a:pPr marL="0" indent="0">
              <a:buNone/>
            </a:pPr>
            <a:r>
              <a:rPr lang="en-US" sz="3000" b="1" dirty="0">
                <a:solidFill>
                  <a:srgbClr val="2B241F"/>
                </a:solidFill>
                <a:latin typeface="Cambria" pitchFamily="34" charset="0"/>
                <a:ea typeface="Cambria" pitchFamily="34" charset="-122"/>
                <a:cs typeface="Cambria" pitchFamily="34" charset="-120"/>
              </a:rPr>
              <a:t>Aktuelle Situation</a:t>
            </a:r>
            <a:endParaRPr lang="en-US" sz="3000" dirty="0"/>
          </a:p>
        </p:txBody>
      </p:sp>
      <p:sp>
        <p:nvSpPr>
          <p:cNvPr id="5" name="Shape 2"/>
          <p:cNvSpPr/>
          <p:nvPr/>
        </p:nvSpPr>
        <p:spPr>
          <a:xfrm>
            <a:off x="548640" y="1691640"/>
            <a:ext cx="3246120" cy="1051560"/>
          </a:xfrm>
          <a:prstGeom prst="roundRect">
            <a:avLst>
              <a:gd name="adj" fmla="val 6087"/>
            </a:avLst>
          </a:prstGeom>
          <a:solidFill>
            <a:srgbClr val="EDE6DC"/>
          </a:solidFill>
          <a:ln w="12700">
            <a:solidFill>
              <a:srgbClr val="D8C8B4"/>
            </a:solidFill>
            <a:prstDash val="dash"/>
          </a:ln>
        </p:spPr>
        <p:txBody>
          <a:bodyPr/>
          <a:lstStyle/>
          <a:p>
            <a:endParaRPr lang="de-DE"/>
          </a:p>
        </p:txBody>
      </p:sp>
      <p:sp>
        <p:nvSpPr>
          <p:cNvPr id="6" name="Text 3"/>
          <p:cNvSpPr/>
          <p:nvPr/>
        </p:nvSpPr>
        <p:spPr>
          <a:xfrm>
            <a:off x="731520" y="1801368"/>
            <a:ext cx="2880360" cy="365760"/>
          </a:xfrm>
          <a:prstGeom prst="rect">
            <a:avLst/>
          </a:prstGeom>
          <a:noFill/>
          <a:ln/>
        </p:spPr>
        <p:txBody>
          <a:bodyPr wrap="square" lIns="0" tIns="0" rIns="0" bIns="0" rtlCol="0" anchor="ctr"/>
          <a:lstStyle/>
          <a:p>
            <a:pPr marL="0" indent="0" algn="ctr">
              <a:buNone/>
            </a:pPr>
            <a:r>
              <a:rPr lang="en-US" sz="1600" b="1" i="1" dirty="0">
                <a:solidFill>
                  <a:srgbClr val="C2693D"/>
                </a:solidFill>
                <a:latin typeface="Calibri" pitchFamily="34" charset="0"/>
                <a:ea typeface="Calibri" pitchFamily="34" charset="-122"/>
                <a:cs typeface="Calibri" pitchFamily="34" charset="-120"/>
              </a:rPr>
              <a:t>8,5 * </a:t>
            </a:r>
            <a:r>
              <a:rPr lang="en-US" sz="1600" b="1" i="1" dirty="0" err="1">
                <a:solidFill>
                  <a:srgbClr val="C2693D"/>
                </a:solidFill>
                <a:latin typeface="Calibri" pitchFamily="34" charset="0"/>
                <a:ea typeface="Calibri" pitchFamily="34" charset="-122"/>
                <a:cs typeface="Calibri" pitchFamily="34" charset="-120"/>
              </a:rPr>
              <a:t>bei</a:t>
            </a:r>
            <a:r>
              <a:rPr lang="en-US" sz="1600" b="1" i="1" dirty="0">
                <a:solidFill>
                  <a:srgbClr val="C2693D"/>
                </a:solidFill>
                <a:latin typeface="Calibri" pitchFamily="34" charset="0"/>
                <a:ea typeface="Calibri" pitchFamily="34" charset="-122"/>
                <a:cs typeface="Calibri" pitchFamily="34" charset="-120"/>
              </a:rPr>
              <a:t> 471 </a:t>
            </a:r>
            <a:r>
              <a:rPr lang="en-US" sz="1600" b="1" i="1" dirty="0" err="1">
                <a:solidFill>
                  <a:srgbClr val="C2693D"/>
                </a:solidFill>
                <a:latin typeface="Calibri" pitchFamily="34" charset="0"/>
                <a:ea typeface="Calibri" pitchFamily="34" charset="-122"/>
                <a:cs typeface="Calibri" pitchFamily="34" charset="-120"/>
              </a:rPr>
              <a:t>Bewertungen</a:t>
            </a:r>
            <a:endParaRPr lang="en-US" sz="1600" dirty="0"/>
          </a:p>
        </p:txBody>
      </p:sp>
      <p:sp>
        <p:nvSpPr>
          <p:cNvPr id="7" name="Text 4"/>
          <p:cNvSpPr/>
          <p:nvPr/>
        </p:nvSpPr>
        <p:spPr>
          <a:xfrm>
            <a:off x="731520" y="2212848"/>
            <a:ext cx="2880360" cy="457200"/>
          </a:xfrm>
          <a:prstGeom prst="rect">
            <a:avLst/>
          </a:prstGeom>
          <a:noFill/>
          <a:ln/>
        </p:spPr>
        <p:txBody>
          <a:bodyPr wrap="square" lIns="0" tIns="0" rIns="0" bIns="0" rtlCol="0" anchor="ctr"/>
          <a:lstStyle/>
          <a:p>
            <a:pPr marL="0" indent="0" algn="ctr">
              <a:buNone/>
            </a:pPr>
            <a:r>
              <a:rPr lang="en-US" sz="1200" dirty="0">
                <a:solidFill>
                  <a:srgbClr val="726C66"/>
                </a:solidFill>
                <a:latin typeface="Calibri" pitchFamily="34" charset="0"/>
                <a:ea typeface="Calibri" pitchFamily="34" charset="-122"/>
                <a:cs typeface="Calibri" pitchFamily="34" charset="-120"/>
              </a:rPr>
              <a:t>Bewertung bei booking.com</a:t>
            </a:r>
            <a:endParaRPr lang="en-US" sz="1200" dirty="0"/>
          </a:p>
        </p:txBody>
      </p:sp>
      <p:sp>
        <p:nvSpPr>
          <p:cNvPr id="8" name="Shape 5"/>
          <p:cNvSpPr/>
          <p:nvPr/>
        </p:nvSpPr>
        <p:spPr>
          <a:xfrm>
            <a:off x="3931920" y="1691640"/>
            <a:ext cx="3246120" cy="1051560"/>
          </a:xfrm>
          <a:prstGeom prst="roundRect">
            <a:avLst>
              <a:gd name="adj" fmla="val 6087"/>
            </a:avLst>
          </a:prstGeom>
          <a:solidFill>
            <a:srgbClr val="EDE6DC"/>
          </a:solidFill>
          <a:ln w="12700">
            <a:solidFill>
              <a:srgbClr val="D8C8B4"/>
            </a:solidFill>
            <a:prstDash val="dash"/>
          </a:ln>
        </p:spPr>
        <p:txBody>
          <a:bodyPr/>
          <a:lstStyle/>
          <a:p>
            <a:endParaRPr lang="de-DE"/>
          </a:p>
        </p:txBody>
      </p:sp>
      <p:sp>
        <p:nvSpPr>
          <p:cNvPr id="9" name="Text 6"/>
          <p:cNvSpPr/>
          <p:nvPr/>
        </p:nvSpPr>
        <p:spPr>
          <a:xfrm>
            <a:off x="4114800" y="1801368"/>
            <a:ext cx="2880360" cy="365760"/>
          </a:xfrm>
          <a:prstGeom prst="rect">
            <a:avLst/>
          </a:prstGeom>
          <a:noFill/>
          <a:ln/>
        </p:spPr>
        <p:txBody>
          <a:bodyPr wrap="square" lIns="0" tIns="0" rIns="0" bIns="0" rtlCol="0" anchor="ctr"/>
          <a:lstStyle/>
          <a:p>
            <a:pPr marL="0" indent="0" algn="ctr">
              <a:buNone/>
            </a:pPr>
            <a:r>
              <a:rPr lang="en-US" sz="1600" b="1" i="1" dirty="0">
                <a:solidFill>
                  <a:srgbClr val="C2693D"/>
                </a:solidFill>
                <a:latin typeface="Calibri" pitchFamily="34" charset="0"/>
                <a:ea typeface="Calibri" pitchFamily="34" charset="-122"/>
                <a:cs typeface="Calibri" pitchFamily="34" charset="-120"/>
              </a:rPr>
              <a:t>236.169</a:t>
            </a:r>
            <a:endParaRPr lang="en-US" sz="1600" dirty="0"/>
          </a:p>
        </p:txBody>
      </p:sp>
      <p:sp>
        <p:nvSpPr>
          <p:cNvPr id="10" name="Text 7"/>
          <p:cNvSpPr/>
          <p:nvPr/>
        </p:nvSpPr>
        <p:spPr>
          <a:xfrm>
            <a:off x="4114800" y="2212848"/>
            <a:ext cx="2880360" cy="457200"/>
          </a:xfrm>
          <a:prstGeom prst="rect">
            <a:avLst/>
          </a:prstGeom>
          <a:noFill/>
          <a:ln/>
        </p:spPr>
        <p:txBody>
          <a:bodyPr wrap="square" lIns="0" tIns="0" rIns="0" bIns="0" rtlCol="0" anchor="ctr"/>
          <a:lstStyle/>
          <a:p>
            <a:pPr marL="0" indent="0" algn="ctr">
              <a:buNone/>
            </a:pPr>
            <a:r>
              <a:rPr lang="en-US" sz="1200" dirty="0">
                <a:solidFill>
                  <a:srgbClr val="726C66"/>
                </a:solidFill>
                <a:latin typeface="Calibri" pitchFamily="34" charset="0"/>
                <a:ea typeface="Calibri" pitchFamily="34" charset="-122"/>
                <a:cs typeface="Calibri" pitchFamily="34" charset="-120"/>
              </a:rPr>
              <a:t>Besucherzahl auf unserer Homepage</a:t>
            </a:r>
            <a:endParaRPr lang="en-US" sz="1200" dirty="0"/>
          </a:p>
        </p:txBody>
      </p:sp>
      <p:sp>
        <p:nvSpPr>
          <p:cNvPr id="11" name="Shape 8"/>
          <p:cNvSpPr/>
          <p:nvPr/>
        </p:nvSpPr>
        <p:spPr>
          <a:xfrm>
            <a:off x="594360" y="3218688"/>
            <a:ext cx="91440" cy="91440"/>
          </a:xfrm>
          <a:prstGeom prst="ellipse">
            <a:avLst/>
          </a:prstGeom>
          <a:solidFill>
            <a:srgbClr val="C2693D"/>
          </a:solidFill>
          <a:ln/>
        </p:spPr>
        <p:txBody>
          <a:bodyPr/>
          <a:lstStyle/>
          <a:p>
            <a:endParaRPr lang="de-DE" sz="2000"/>
          </a:p>
        </p:txBody>
      </p:sp>
      <p:sp>
        <p:nvSpPr>
          <p:cNvPr id="12" name="Text 9"/>
          <p:cNvSpPr/>
          <p:nvPr/>
        </p:nvSpPr>
        <p:spPr>
          <a:xfrm>
            <a:off x="868680" y="3081528"/>
            <a:ext cx="9601200" cy="411480"/>
          </a:xfrm>
          <a:prstGeom prst="rect">
            <a:avLst/>
          </a:prstGeom>
          <a:noFill/>
          <a:ln/>
        </p:spPr>
        <p:txBody>
          <a:bodyPr wrap="square" lIns="0" tIns="0" rIns="0" bIns="0" rtlCol="0" anchor="ctr"/>
          <a:lstStyle/>
          <a:p>
            <a:pPr marL="0" indent="0">
              <a:buNone/>
            </a:pPr>
            <a:r>
              <a:rPr lang="en-US" sz="1600" dirty="0" err="1">
                <a:solidFill>
                  <a:srgbClr val="2B241F"/>
                </a:solidFill>
                <a:latin typeface="Calibri" pitchFamily="34" charset="0"/>
                <a:ea typeface="Calibri" pitchFamily="34" charset="-122"/>
                <a:cs typeface="Calibri" pitchFamily="34" charset="-120"/>
              </a:rPr>
              <a:t>Gehört</a:t>
            </a:r>
            <a:r>
              <a:rPr lang="en-US" sz="1600" dirty="0">
                <a:solidFill>
                  <a:srgbClr val="2B241F"/>
                </a:solidFill>
                <a:latin typeface="Calibri" pitchFamily="34" charset="0"/>
                <a:ea typeface="Calibri" pitchFamily="34" charset="-122"/>
                <a:cs typeface="Calibri" pitchFamily="34" charset="-120"/>
              </a:rPr>
              <a:t> </a:t>
            </a:r>
            <a:r>
              <a:rPr lang="en-US" sz="1600" dirty="0" err="1">
                <a:solidFill>
                  <a:srgbClr val="2B241F"/>
                </a:solidFill>
                <a:latin typeface="Calibri" pitchFamily="34" charset="0"/>
                <a:ea typeface="Calibri" pitchFamily="34" charset="-122"/>
                <a:cs typeface="Calibri" pitchFamily="34" charset="-120"/>
              </a:rPr>
              <a:t>zu</a:t>
            </a:r>
            <a:r>
              <a:rPr lang="en-US" sz="1600" dirty="0">
                <a:solidFill>
                  <a:srgbClr val="2B241F"/>
                </a:solidFill>
                <a:latin typeface="Calibri" pitchFamily="34" charset="0"/>
                <a:ea typeface="Calibri" pitchFamily="34" charset="-122"/>
                <a:cs typeface="Calibri" pitchFamily="34" charset="-120"/>
              </a:rPr>
              <a:t> den Besten in der Region</a:t>
            </a:r>
            <a:endParaRPr lang="en-US" sz="1600" dirty="0"/>
          </a:p>
        </p:txBody>
      </p:sp>
      <p:sp>
        <p:nvSpPr>
          <p:cNvPr id="13" name="Shape 10"/>
          <p:cNvSpPr/>
          <p:nvPr/>
        </p:nvSpPr>
        <p:spPr>
          <a:xfrm>
            <a:off x="594360" y="3694176"/>
            <a:ext cx="91440" cy="91440"/>
          </a:xfrm>
          <a:prstGeom prst="ellipse">
            <a:avLst/>
          </a:prstGeom>
          <a:solidFill>
            <a:srgbClr val="C2693D"/>
          </a:solidFill>
          <a:ln/>
        </p:spPr>
        <p:txBody>
          <a:bodyPr/>
          <a:lstStyle/>
          <a:p>
            <a:endParaRPr lang="de-DE" sz="2000"/>
          </a:p>
        </p:txBody>
      </p:sp>
      <p:sp>
        <p:nvSpPr>
          <p:cNvPr id="14" name="Text 11"/>
          <p:cNvSpPr/>
          <p:nvPr/>
        </p:nvSpPr>
        <p:spPr>
          <a:xfrm>
            <a:off x="868680" y="3557016"/>
            <a:ext cx="9601200" cy="411480"/>
          </a:xfrm>
          <a:prstGeom prst="rect">
            <a:avLst/>
          </a:prstGeom>
          <a:noFill/>
          <a:ln/>
        </p:spPr>
        <p:txBody>
          <a:bodyPr wrap="square" lIns="0" tIns="0" rIns="0" bIns="0" rtlCol="0" anchor="ctr"/>
          <a:lstStyle/>
          <a:p>
            <a:pPr marL="0" indent="0">
              <a:buNone/>
            </a:pPr>
            <a:r>
              <a:rPr lang="en-US" sz="1600" dirty="0">
                <a:solidFill>
                  <a:srgbClr val="2B241F"/>
                </a:solidFill>
                <a:latin typeface="Calibri" pitchFamily="34" charset="0"/>
                <a:ea typeface="Calibri" pitchFamily="34" charset="-122"/>
                <a:cs typeface="Calibri" pitchFamily="34" charset="-120"/>
              </a:rPr>
              <a:t>Regelmäßige Führungen für Interessenten an einer Bürgergenossenschaft</a:t>
            </a:r>
            <a:endParaRPr lang="en-US" sz="1600" dirty="0"/>
          </a:p>
        </p:txBody>
      </p:sp>
      <p:sp>
        <p:nvSpPr>
          <p:cNvPr id="15" name="Shape 12"/>
          <p:cNvSpPr/>
          <p:nvPr/>
        </p:nvSpPr>
        <p:spPr>
          <a:xfrm>
            <a:off x="594360" y="4169664"/>
            <a:ext cx="91440" cy="91440"/>
          </a:xfrm>
          <a:prstGeom prst="ellipse">
            <a:avLst/>
          </a:prstGeom>
          <a:solidFill>
            <a:srgbClr val="C2693D"/>
          </a:solidFill>
          <a:ln/>
        </p:spPr>
        <p:txBody>
          <a:bodyPr/>
          <a:lstStyle/>
          <a:p>
            <a:endParaRPr lang="de-DE" sz="2000"/>
          </a:p>
        </p:txBody>
      </p:sp>
      <p:sp>
        <p:nvSpPr>
          <p:cNvPr id="16" name="Text 13"/>
          <p:cNvSpPr/>
          <p:nvPr/>
        </p:nvSpPr>
        <p:spPr>
          <a:xfrm>
            <a:off x="868680" y="4032504"/>
            <a:ext cx="9601200" cy="411480"/>
          </a:xfrm>
          <a:prstGeom prst="rect">
            <a:avLst/>
          </a:prstGeom>
          <a:noFill/>
          <a:ln/>
        </p:spPr>
        <p:txBody>
          <a:bodyPr wrap="square" lIns="0" tIns="0" rIns="0" bIns="0" rtlCol="0" anchor="ctr"/>
          <a:lstStyle/>
          <a:p>
            <a:pPr marL="0" indent="0">
              <a:buNone/>
            </a:pPr>
            <a:r>
              <a:rPr lang="en-US" sz="1600" dirty="0">
                <a:solidFill>
                  <a:srgbClr val="2B241F"/>
                </a:solidFill>
                <a:latin typeface="Calibri" pitchFamily="34" charset="0"/>
                <a:ea typeface="Calibri" pitchFamily="34" charset="-122"/>
                <a:cs typeface="Calibri" pitchFamily="34" charset="-120"/>
              </a:rPr>
              <a:t>Trauerfeiern, betreut von Elke und Beate</a:t>
            </a:r>
            <a:endParaRPr lang="en-US" sz="1600" dirty="0"/>
          </a:p>
        </p:txBody>
      </p:sp>
      <p:sp>
        <p:nvSpPr>
          <p:cNvPr id="17" name="Shape 14"/>
          <p:cNvSpPr/>
          <p:nvPr/>
        </p:nvSpPr>
        <p:spPr>
          <a:xfrm>
            <a:off x="594360" y="4645152"/>
            <a:ext cx="91440" cy="91440"/>
          </a:xfrm>
          <a:prstGeom prst="ellipse">
            <a:avLst/>
          </a:prstGeom>
          <a:solidFill>
            <a:srgbClr val="C2693D"/>
          </a:solidFill>
          <a:ln/>
        </p:spPr>
        <p:txBody>
          <a:bodyPr/>
          <a:lstStyle/>
          <a:p>
            <a:endParaRPr lang="de-DE" sz="2000"/>
          </a:p>
        </p:txBody>
      </p:sp>
      <p:sp>
        <p:nvSpPr>
          <p:cNvPr id="18" name="Text 15"/>
          <p:cNvSpPr/>
          <p:nvPr/>
        </p:nvSpPr>
        <p:spPr>
          <a:xfrm>
            <a:off x="868680" y="4507992"/>
            <a:ext cx="9601200" cy="411480"/>
          </a:xfrm>
          <a:prstGeom prst="rect">
            <a:avLst/>
          </a:prstGeom>
          <a:noFill/>
          <a:ln/>
        </p:spPr>
        <p:txBody>
          <a:bodyPr wrap="square" lIns="0" tIns="0" rIns="0" bIns="0" rtlCol="0" anchor="ctr"/>
          <a:lstStyle/>
          <a:p>
            <a:pPr marL="0" indent="0">
              <a:buNone/>
            </a:pPr>
            <a:r>
              <a:rPr lang="en-US" sz="1600" dirty="0">
                <a:solidFill>
                  <a:srgbClr val="2B241F"/>
                </a:solidFill>
                <a:latin typeface="Calibri" pitchFamily="34" charset="0"/>
                <a:ea typeface="Calibri" pitchFamily="34" charset="-122"/>
                <a:cs typeface="Calibri" pitchFamily="34" charset="-120"/>
              </a:rPr>
              <a:t>Monatlicher Seniorennachmittag</a:t>
            </a:r>
            <a:endParaRPr lang="en-US" sz="1600" dirty="0"/>
          </a:p>
        </p:txBody>
      </p:sp>
      <p:sp>
        <p:nvSpPr>
          <p:cNvPr id="19" name="Text 16"/>
          <p:cNvSpPr/>
          <p:nvPr/>
        </p:nvSpPr>
        <p:spPr>
          <a:xfrm>
            <a:off x="6217920" y="5239512"/>
            <a:ext cx="3977640" cy="411480"/>
          </a:xfrm>
          <a:prstGeom prst="rect">
            <a:avLst/>
          </a:prstGeom>
          <a:noFill/>
          <a:ln/>
        </p:spPr>
        <p:txBody>
          <a:bodyPr wrap="square" lIns="0" tIns="0" rIns="0" bIns="0" rtlCol="0" anchor="ctr"/>
          <a:lstStyle/>
          <a:p>
            <a:pPr marL="0" indent="0">
              <a:buNone/>
            </a:pPr>
            <a:r>
              <a:rPr lang="en-US" sz="1600" b="1" i="1" dirty="0">
                <a:solidFill>
                  <a:srgbClr val="C2693D"/>
                </a:solidFill>
                <a:latin typeface="Calibri" pitchFamily="34" charset="0"/>
                <a:ea typeface="Calibri" pitchFamily="34" charset="-122"/>
                <a:cs typeface="Calibri" pitchFamily="34" charset="-120"/>
              </a:rPr>
              <a:t>Herzlichen Dank an Elke Kohout und ihr Team!</a:t>
            </a:r>
            <a:endParaRPr lang="en-US" sz="1600" dirty="0"/>
          </a:p>
        </p:txBody>
      </p:sp>
      <p:sp>
        <p:nvSpPr>
          <p:cNvPr id="20" name="Text 17"/>
          <p:cNvSpPr/>
          <p:nvPr/>
        </p:nvSpPr>
        <p:spPr>
          <a:xfrm>
            <a:off x="548640" y="6473952"/>
            <a:ext cx="7315200" cy="274320"/>
          </a:xfrm>
          <a:prstGeom prst="rect">
            <a:avLst/>
          </a:prstGeom>
          <a:noFill/>
          <a:ln/>
        </p:spPr>
        <p:txBody>
          <a:bodyPr wrap="square" lIns="0" tIns="0" rIns="0" bIns="0" rtlCol="0" anchor="ctr"/>
          <a:lstStyle/>
          <a:p>
            <a:pPr marL="0" indent="0" algn="l">
              <a:buNone/>
            </a:pPr>
            <a:r>
              <a:rPr lang="en-US" sz="900" dirty="0">
                <a:solidFill>
                  <a:srgbClr val="726C66"/>
                </a:solidFill>
                <a:latin typeface="Calibri" pitchFamily="34" charset="0"/>
                <a:ea typeface="Calibri" pitchFamily="34" charset="-122"/>
                <a:cs typeface="Calibri" pitchFamily="34" charset="-120"/>
              </a:rPr>
              <a:t>Bürgerhaus Löwen eG  ·  Generalversammlung 27.06.2026</a:t>
            </a:r>
            <a:endParaRPr lang="en-US" sz="900" dirty="0"/>
          </a:p>
        </p:txBody>
      </p:sp>
      <p:sp>
        <p:nvSpPr>
          <p:cNvPr id="21" name="Text 18"/>
          <p:cNvSpPr/>
          <p:nvPr/>
        </p:nvSpPr>
        <p:spPr>
          <a:xfrm>
            <a:off x="10725912" y="6473952"/>
            <a:ext cx="914400" cy="274320"/>
          </a:xfrm>
          <a:prstGeom prst="rect">
            <a:avLst/>
          </a:prstGeom>
          <a:noFill/>
          <a:ln/>
        </p:spPr>
        <p:txBody>
          <a:bodyPr wrap="square" lIns="0" tIns="0" rIns="0" bIns="0" rtlCol="0" anchor="ctr"/>
          <a:lstStyle/>
          <a:p>
            <a:pPr marL="0" indent="0" algn="r">
              <a:buNone/>
            </a:pPr>
            <a:r>
              <a:rPr lang="en-US" sz="900" dirty="0">
                <a:solidFill>
                  <a:srgbClr val="726C66"/>
                </a:solidFill>
                <a:latin typeface="Calibri" pitchFamily="34" charset="0"/>
                <a:ea typeface="Calibri" pitchFamily="34" charset="-122"/>
                <a:cs typeface="Calibri" pitchFamily="34" charset="-120"/>
              </a:rPr>
              <a:t>29</a:t>
            </a:r>
            <a:endParaRPr lang="en-US" sz="90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24">
    <p:bg>
      <p:bgPr>
        <a:solidFill>
          <a:srgbClr val="FFFFFF"/>
        </a:solidFill>
        <a:effectLst/>
      </p:bgPr>
    </p:bg>
    <p:spTree>
      <p:nvGrpSpPr>
        <p:cNvPr id="1" name=""/>
        <p:cNvGrpSpPr/>
        <p:nvPr/>
      </p:nvGrpSpPr>
      <p:grpSpPr>
        <a:xfrm>
          <a:off x="0" y="0"/>
          <a:ext cx="0" cy="0"/>
          <a:chOff x="0" y="0"/>
          <a:chExt cx="0" cy="0"/>
        </a:xfrm>
      </p:grpSpPr>
      <p:pic>
        <p:nvPicPr>
          <p:cNvPr id="2" name="Image 0" descr="assets/logo_transparent.png"/>
          <p:cNvPicPr>
            <a:picLocks noChangeAspect="1"/>
          </p:cNvPicPr>
          <p:nvPr/>
        </p:nvPicPr>
        <p:blipFill>
          <a:blip r:embed="rId3"/>
          <a:stretch>
            <a:fillRect/>
          </a:stretch>
        </p:blipFill>
        <p:spPr>
          <a:xfrm>
            <a:off x="9354312" y="384048"/>
            <a:ext cx="2286000" cy="418247"/>
          </a:xfrm>
          <a:prstGeom prst="rect">
            <a:avLst/>
          </a:prstGeom>
        </p:spPr>
      </p:pic>
      <p:sp>
        <p:nvSpPr>
          <p:cNvPr id="3" name="Text 0"/>
          <p:cNvSpPr/>
          <p:nvPr/>
        </p:nvSpPr>
        <p:spPr>
          <a:xfrm>
            <a:off x="548640" y="292608"/>
            <a:ext cx="10515600" cy="274320"/>
          </a:xfrm>
          <a:prstGeom prst="rect">
            <a:avLst/>
          </a:prstGeom>
          <a:noFill/>
          <a:ln/>
        </p:spPr>
        <p:txBody>
          <a:bodyPr wrap="square" lIns="0" tIns="0" rIns="0" bIns="0" rtlCol="0" anchor="ctr"/>
          <a:lstStyle/>
          <a:p>
            <a:pPr marL="0" indent="0">
              <a:buNone/>
            </a:pPr>
            <a:r>
              <a:rPr lang="en-US" sz="1200" b="1" kern="0" spc="150" dirty="0">
                <a:solidFill>
                  <a:srgbClr val="C2693D"/>
                </a:solidFill>
                <a:latin typeface="Calibri" pitchFamily="34" charset="0"/>
                <a:ea typeface="Calibri" pitchFamily="34" charset="-122"/>
                <a:cs typeface="Calibri" pitchFamily="34" charset="-120"/>
              </a:rPr>
              <a:t>QUARTIERMANAGEMENT</a:t>
            </a:r>
            <a:endParaRPr lang="en-US" sz="1200" dirty="0"/>
          </a:p>
        </p:txBody>
      </p:sp>
      <p:sp>
        <p:nvSpPr>
          <p:cNvPr id="4" name="Text 1"/>
          <p:cNvSpPr/>
          <p:nvPr/>
        </p:nvSpPr>
        <p:spPr>
          <a:xfrm>
            <a:off x="548640" y="566928"/>
            <a:ext cx="10789920" cy="640080"/>
          </a:xfrm>
          <a:prstGeom prst="rect">
            <a:avLst/>
          </a:prstGeom>
          <a:noFill/>
          <a:ln/>
        </p:spPr>
        <p:txBody>
          <a:bodyPr wrap="square" lIns="0" tIns="0" rIns="0" bIns="0" rtlCol="0" anchor="ctr"/>
          <a:lstStyle/>
          <a:p>
            <a:pPr marL="0" indent="0">
              <a:buNone/>
            </a:pPr>
            <a:r>
              <a:rPr lang="en-US" sz="3000" b="1" dirty="0">
                <a:solidFill>
                  <a:srgbClr val="2B241F"/>
                </a:solidFill>
                <a:latin typeface="Cambria" pitchFamily="34" charset="0"/>
                <a:ea typeface="Cambria" pitchFamily="34" charset="-122"/>
                <a:cs typeface="Cambria" pitchFamily="34" charset="-120"/>
              </a:rPr>
              <a:t>Löwenabende</a:t>
            </a:r>
            <a:endParaRPr lang="en-US" sz="3000" dirty="0"/>
          </a:p>
        </p:txBody>
      </p:sp>
      <p:sp>
        <p:nvSpPr>
          <p:cNvPr id="5" name="Shape 2"/>
          <p:cNvSpPr/>
          <p:nvPr/>
        </p:nvSpPr>
        <p:spPr>
          <a:xfrm>
            <a:off x="594359" y="1580651"/>
            <a:ext cx="97665" cy="82296"/>
          </a:xfrm>
          <a:prstGeom prst="ellipse">
            <a:avLst/>
          </a:prstGeom>
          <a:solidFill>
            <a:srgbClr val="C2693D"/>
          </a:solidFill>
          <a:ln/>
        </p:spPr>
        <p:txBody>
          <a:bodyPr/>
          <a:lstStyle/>
          <a:p>
            <a:endParaRPr lang="de-DE" sz="2800"/>
          </a:p>
        </p:txBody>
      </p:sp>
      <p:sp>
        <p:nvSpPr>
          <p:cNvPr id="6" name="Text 3"/>
          <p:cNvSpPr/>
          <p:nvPr/>
        </p:nvSpPr>
        <p:spPr>
          <a:xfrm>
            <a:off x="841247" y="1480067"/>
            <a:ext cx="6587465" cy="411480"/>
          </a:xfrm>
          <a:prstGeom prst="rect">
            <a:avLst/>
          </a:prstGeom>
          <a:noFill/>
          <a:ln/>
        </p:spPr>
        <p:txBody>
          <a:bodyPr wrap="square" lIns="0" tIns="0" rIns="0" bIns="0" rtlCol="0" anchor="t"/>
          <a:lstStyle/>
          <a:p>
            <a:pPr marL="0" indent="0">
              <a:buNone/>
            </a:pPr>
            <a:r>
              <a:rPr lang="en-US" dirty="0">
                <a:solidFill>
                  <a:srgbClr val="2B241F"/>
                </a:solidFill>
                <a:latin typeface="Calibri" pitchFamily="34" charset="0"/>
                <a:ea typeface="Calibri" pitchFamily="34" charset="-122"/>
                <a:cs typeface="Calibri" pitchFamily="34" charset="-120"/>
              </a:rPr>
              <a:t>33 Löwenabende zwischen Juli 2025 und Juni 2026 durchgeführt</a:t>
            </a:r>
            <a:endParaRPr lang="en-US" dirty="0"/>
          </a:p>
        </p:txBody>
      </p:sp>
      <p:sp>
        <p:nvSpPr>
          <p:cNvPr id="7" name="Shape 4"/>
          <p:cNvSpPr/>
          <p:nvPr/>
        </p:nvSpPr>
        <p:spPr>
          <a:xfrm>
            <a:off x="594359" y="2203385"/>
            <a:ext cx="97665" cy="82296"/>
          </a:xfrm>
          <a:prstGeom prst="ellipse">
            <a:avLst/>
          </a:prstGeom>
          <a:solidFill>
            <a:srgbClr val="C2693D"/>
          </a:solidFill>
          <a:ln/>
        </p:spPr>
        <p:txBody>
          <a:bodyPr/>
          <a:lstStyle/>
          <a:p>
            <a:endParaRPr lang="de-DE" sz="2800"/>
          </a:p>
        </p:txBody>
      </p:sp>
      <p:sp>
        <p:nvSpPr>
          <p:cNvPr id="8" name="Text 5"/>
          <p:cNvSpPr/>
          <p:nvPr/>
        </p:nvSpPr>
        <p:spPr>
          <a:xfrm>
            <a:off x="841247" y="2102801"/>
            <a:ext cx="5534327" cy="411480"/>
          </a:xfrm>
          <a:prstGeom prst="rect">
            <a:avLst/>
          </a:prstGeom>
          <a:noFill/>
          <a:ln/>
        </p:spPr>
        <p:txBody>
          <a:bodyPr wrap="square" lIns="0" tIns="0" rIns="0" bIns="0" rtlCol="0" anchor="t"/>
          <a:lstStyle/>
          <a:p>
            <a:pPr marL="0" indent="0">
              <a:buNone/>
            </a:pPr>
            <a:r>
              <a:rPr lang="en-US" dirty="0">
                <a:solidFill>
                  <a:srgbClr val="2B241F"/>
                </a:solidFill>
                <a:latin typeface="Calibri" pitchFamily="34" charset="0"/>
                <a:ea typeface="Calibri" pitchFamily="34" charset="-122"/>
                <a:cs typeface="Calibri" pitchFamily="34" charset="-120"/>
              </a:rPr>
              <a:t>Pro Abend sind drei Gruppen aktiv:</a:t>
            </a:r>
            <a:endParaRPr lang="en-US" dirty="0"/>
          </a:p>
        </p:txBody>
      </p:sp>
      <p:sp>
        <p:nvSpPr>
          <p:cNvPr id="10" name="Text 7"/>
          <p:cNvSpPr/>
          <p:nvPr/>
        </p:nvSpPr>
        <p:spPr>
          <a:xfrm>
            <a:off x="841247" y="2560001"/>
            <a:ext cx="5534327" cy="411480"/>
          </a:xfrm>
          <a:prstGeom prst="rect">
            <a:avLst/>
          </a:prstGeom>
          <a:noFill/>
          <a:ln/>
        </p:spPr>
        <p:txBody>
          <a:bodyPr wrap="square" lIns="0" tIns="0" rIns="0" bIns="0" rtlCol="0" anchor="t"/>
          <a:lstStyle/>
          <a:p>
            <a:pPr marL="0" indent="0">
              <a:buNone/>
            </a:pPr>
            <a:r>
              <a:rPr lang="en-US" dirty="0">
                <a:solidFill>
                  <a:srgbClr val="2B241F"/>
                </a:solidFill>
                <a:latin typeface="Calibri" pitchFamily="34" charset="0"/>
                <a:ea typeface="Calibri" pitchFamily="34" charset="-122"/>
                <a:cs typeface="Calibri" pitchFamily="34" charset="-120"/>
              </a:rPr>
              <a:t>Handarbeitsgruppe, Spielegruppe, Malgruppe</a:t>
            </a:r>
            <a:endParaRPr lang="en-US" dirty="0"/>
          </a:p>
        </p:txBody>
      </p:sp>
      <p:sp>
        <p:nvSpPr>
          <p:cNvPr id="11" name="Shape 8"/>
          <p:cNvSpPr/>
          <p:nvPr/>
        </p:nvSpPr>
        <p:spPr>
          <a:xfrm>
            <a:off x="594359" y="3300665"/>
            <a:ext cx="97665" cy="82296"/>
          </a:xfrm>
          <a:prstGeom prst="ellipse">
            <a:avLst/>
          </a:prstGeom>
          <a:solidFill>
            <a:srgbClr val="C2693D"/>
          </a:solidFill>
          <a:ln/>
        </p:spPr>
        <p:txBody>
          <a:bodyPr/>
          <a:lstStyle/>
          <a:p>
            <a:endParaRPr lang="de-DE" sz="2800"/>
          </a:p>
        </p:txBody>
      </p:sp>
      <p:sp>
        <p:nvSpPr>
          <p:cNvPr id="12" name="Text 9"/>
          <p:cNvSpPr/>
          <p:nvPr/>
        </p:nvSpPr>
        <p:spPr>
          <a:xfrm>
            <a:off x="841247" y="3200081"/>
            <a:ext cx="5534327" cy="822960"/>
          </a:xfrm>
          <a:prstGeom prst="rect">
            <a:avLst/>
          </a:prstGeom>
          <a:noFill/>
          <a:ln/>
        </p:spPr>
        <p:txBody>
          <a:bodyPr wrap="square" lIns="0" tIns="0" rIns="0" bIns="0" rtlCol="0" anchor="t"/>
          <a:lstStyle/>
          <a:p>
            <a:pPr marL="0" indent="0">
              <a:buNone/>
            </a:pPr>
            <a:r>
              <a:rPr lang="en-US" dirty="0">
                <a:solidFill>
                  <a:srgbClr val="2B241F"/>
                </a:solidFill>
                <a:latin typeface="Calibri" pitchFamily="34" charset="0"/>
                <a:ea typeface="Calibri" pitchFamily="34" charset="-122"/>
                <a:cs typeface="Calibri" pitchFamily="34" charset="-120"/>
              </a:rPr>
              <a:t>Die Malgruppe hat inzwischen mehrere großformatige Bilder zur Ausschmückung der Hotelzimmer angefertigt.</a:t>
            </a:r>
            <a:endParaRPr lang="en-US" dirty="0"/>
          </a:p>
        </p:txBody>
      </p:sp>
      <p:pic>
        <p:nvPicPr>
          <p:cNvPr id="13" name="Image 1" descr="assets/loewenabende.png"/>
          <p:cNvPicPr>
            <a:picLocks noChangeAspect="1"/>
          </p:cNvPicPr>
          <p:nvPr/>
        </p:nvPicPr>
        <p:blipFill>
          <a:blip r:embed="rId4"/>
          <a:srcRect/>
          <a:stretch/>
        </p:blipFill>
        <p:spPr>
          <a:xfrm>
            <a:off x="7571127" y="1175715"/>
            <a:ext cx="4026513" cy="2970378"/>
          </a:xfrm>
          <a:prstGeom prst="rect">
            <a:avLst/>
          </a:prstGeom>
          <a:effectLst>
            <a:outerShdw blurRad="101600" dist="38100" dir="2700000" algn="bl" rotWithShape="0">
              <a:srgbClr val="000000">
                <a:alpha val="18000"/>
              </a:srgbClr>
            </a:outerShdw>
          </a:effectLst>
        </p:spPr>
      </p:pic>
      <p:sp>
        <p:nvSpPr>
          <p:cNvPr id="14" name="Text 10"/>
          <p:cNvSpPr/>
          <p:nvPr/>
        </p:nvSpPr>
        <p:spPr>
          <a:xfrm>
            <a:off x="548640" y="6473952"/>
            <a:ext cx="7315200" cy="274320"/>
          </a:xfrm>
          <a:prstGeom prst="rect">
            <a:avLst/>
          </a:prstGeom>
          <a:noFill/>
          <a:ln/>
        </p:spPr>
        <p:txBody>
          <a:bodyPr wrap="square" lIns="0" tIns="0" rIns="0" bIns="0" rtlCol="0" anchor="ctr"/>
          <a:lstStyle/>
          <a:p>
            <a:pPr marL="0" indent="0" algn="l">
              <a:buNone/>
            </a:pPr>
            <a:r>
              <a:rPr lang="en-US" sz="900" dirty="0">
                <a:solidFill>
                  <a:srgbClr val="726C66"/>
                </a:solidFill>
                <a:latin typeface="Calibri" pitchFamily="34" charset="0"/>
                <a:ea typeface="Calibri" pitchFamily="34" charset="-122"/>
                <a:cs typeface="Calibri" pitchFamily="34" charset="-120"/>
              </a:rPr>
              <a:t>Bürgerhaus Löwen eG  ·  Generalversammlung 27.06.2026</a:t>
            </a:r>
            <a:endParaRPr lang="en-US" sz="900" dirty="0"/>
          </a:p>
        </p:txBody>
      </p:sp>
      <p:sp>
        <p:nvSpPr>
          <p:cNvPr id="15" name="Text 11"/>
          <p:cNvSpPr/>
          <p:nvPr/>
        </p:nvSpPr>
        <p:spPr>
          <a:xfrm>
            <a:off x="10725912" y="6473952"/>
            <a:ext cx="914400" cy="274320"/>
          </a:xfrm>
          <a:prstGeom prst="rect">
            <a:avLst/>
          </a:prstGeom>
          <a:noFill/>
          <a:ln/>
        </p:spPr>
        <p:txBody>
          <a:bodyPr wrap="square" lIns="0" tIns="0" rIns="0" bIns="0" rtlCol="0" anchor="ctr"/>
          <a:lstStyle/>
          <a:p>
            <a:pPr marL="0" indent="0" algn="r">
              <a:buNone/>
            </a:pPr>
            <a:r>
              <a:rPr lang="en-US" sz="900" dirty="0">
                <a:solidFill>
                  <a:srgbClr val="726C66"/>
                </a:solidFill>
                <a:latin typeface="Calibri" pitchFamily="34" charset="0"/>
                <a:ea typeface="Calibri" pitchFamily="34" charset="-122"/>
                <a:cs typeface="Calibri" pitchFamily="34" charset="-120"/>
              </a:rPr>
              <a:t>30</a:t>
            </a:r>
            <a:endParaRPr lang="en-US" sz="900" dirty="0"/>
          </a:p>
        </p:txBody>
      </p:sp>
      <p:pic>
        <p:nvPicPr>
          <p:cNvPr id="17" name="Grafik 16">
            <a:extLst>
              <a:ext uri="{FF2B5EF4-FFF2-40B4-BE49-F238E27FC236}">
                <a16:creationId xmlns:a16="http://schemas.microsoft.com/office/drawing/2014/main" id="{12618AFD-EA46-156C-FD6F-36E5D2B25C26}"/>
              </a:ext>
            </a:extLst>
          </p:cNvPr>
          <p:cNvPicPr>
            <a:picLocks noChangeAspect="1"/>
          </p:cNvPicPr>
          <p:nvPr/>
        </p:nvPicPr>
        <p:blipFill>
          <a:blip r:embed="rId5"/>
          <a:stretch>
            <a:fillRect/>
          </a:stretch>
        </p:blipFill>
        <p:spPr>
          <a:xfrm>
            <a:off x="2738571" y="4069399"/>
            <a:ext cx="1882303" cy="2110923"/>
          </a:xfrm>
          <a:prstGeom prst="rect">
            <a:avLst/>
          </a:prstGeom>
        </p:spPr>
      </p:pic>
      <p:pic>
        <p:nvPicPr>
          <p:cNvPr id="19" name="Grafik 18">
            <a:extLst>
              <a:ext uri="{FF2B5EF4-FFF2-40B4-BE49-F238E27FC236}">
                <a16:creationId xmlns:a16="http://schemas.microsoft.com/office/drawing/2014/main" id="{960A7277-6F09-3BBE-319C-861AAE279C1D}"/>
              </a:ext>
            </a:extLst>
          </p:cNvPr>
          <p:cNvPicPr>
            <a:picLocks noChangeAspect="1"/>
          </p:cNvPicPr>
          <p:nvPr/>
        </p:nvPicPr>
        <p:blipFill>
          <a:blip r:embed="rId6"/>
          <a:stretch>
            <a:fillRect/>
          </a:stretch>
        </p:blipFill>
        <p:spPr>
          <a:xfrm>
            <a:off x="5078419" y="4110012"/>
            <a:ext cx="2438580" cy="2078642"/>
          </a:xfrm>
          <a:prstGeom prst="rect">
            <a:avLst/>
          </a:prstGeom>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25">
    <p:bg>
      <p:bgPr>
        <a:solidFill>
          <a:srgbClr val="FFFFFF"/>
        </a:solidFill>
        <a:effectLst/>
      </p:bgPr>
    </p:bg>
    <p:spTree>
      <p:nvGrpSpPr>
        <p:cNvPr id="1" name=""/>
        <p:cNvGrpSpPr/>
        <p:nvPr/>
      </p:nvGrpSpPr>
      <p:grpSpPr>
        <a:xfrm>
          <a:off x="0" y="0"/>
          <a:ext cx="0" cy="0"/>
          <a:chOff x="0" y="0"/>
          <a:chExt cx="0" cy="0"/>
        </a:xfrm>
      </p:grpSpPr>
      <p:pic>
        <p:nvPicPr>
          <p:cNvPr id="2" name="Image 0" descr="assets/logo_transparent.png"/>
          <p:cNvPicPr>
            <a:picLocks noChangeAspect="1"/>
          </p:cNvPicPr>
          <p:nvPr/>
        </p:nvPicPr>
        <p:blipFill>
          <a:blip r:embed="rId3"/>
          <a:stretch>
            <a:fillRect/>
          </a:stretch>
        </p:blipFill>
        <p:spPr>
          <a:xfrm>
            <a:off x="9354312" y="384048"/>
            <a:ext cx="2286000" cy="418247"/>
          </a:xfrm>
          <a:prstGeom prst="rect">
            <a:avLst/>
          </a:prstGeom>
        </p:spPr>
      </p:pic>
      <p:sp>
        <p:nvSpPr>
          <p:cNvPr id="3" name="Text 0"/>
          <p:cNvSpPr/>
          <p:nvPr/>
        </p:nvSpPr>
        <p:spPr>
          <a:xfrm>
            <a:off x="548640" y="292608"/>
            <a:ext cx="10515600" cy="274320"/>
          </a:xfrm>
          <a:prstGeom prst="rect">
            <a:avLst/>
          </a:prstGeom>
          <a:noFill/>
          <a:ln/>
        </p:spPr>
        <p:txBody>
          <a:bodyPr wrap="square" lIns="0" tIns="0" rIns="0" bIns="0" rtlCol="0" anchor="ctr"/>
          <a:lstStyle/>
          <a:p>
            <a:pPr marL="0" indent="0">
              <a:buNone/>
            </a:pPr>
            <a:r>
              <a:rPr lang="en-US" sz="1200" b="1" kern="0" spc="150" dirty="0">
                <a:solidFill>
                  <a:srgbClr val="C2693D"/>
                </a:solidFill>
                <a:latin typeface="Calibri" pitchFamily="34" charset="0"/>
                <a:ea typeface="Calibri" pitchFamily="34" charset="-122"/>
                <a:cs typeface="Calibri" pitchFamily="34" charset="-120"/>
              </a:rPr>
              <a:t>QUARTIERMANAGEMENT</a:t>
            </a:r>
            <a:endParaRPr lang="en-US" sz="1200" dirty="0"/>
          </a:p>
        </p:txBody>
      </p:sp>
      <p:sp>
        <p:nvSpPr>
          <p:cNvPr id="4" name="Text 1"/>
          <p:cNvSpPr/>
          <p:nvPr/>
        </p:nvSpPr>
        <p:spPr>
          <a:xfrm>
            <a:off x="548640" y="566928"/>
            <a:ext cx="10789920" cy="640080"/>
          </a:xfrm>
          <a:prstGeom prst="rect">
            <a:avLst/>
          </a:prstGeom>
          <a:noFill/>
          <a:ln/>
        </p:spPr>
        <p:txBody>
          <a:bodyPr wrap="square" lIns="0" tIns="0" rIns="0" bIns="0" rtlCol="0" anchor="ctr"/>
          <a:lstStyle/>
          <a:p>
            <a:pPr marL="0" indent="0">
              <a:buNone/>
            </a:pPr>
            <a:r>
              <a:rPr lang="en-US" sz="3000" b="1" dirty="0" err="1">
                <a:solidFill>
                  <a:srgbClr val="2B241F"/>
                </a:solidFill>
                <a:latin typeface="Cambria" pitchFamily="34" charset="0"/>
                <a:ea typeface="Cambria" pitchFamily="34" charset="-122"/>
                <a:cs typeface="Cambria" pitchFamily="34" charset="-120"/>
              </a:rPr>
              <a:t>Veranstaltungen</a:t>
            </a:r>
            <a:r>
              <a:rPr lang="en-US" sz="3000" b="1" dirty="0">
                <a:solidFill>
                  <a:srgbClr val="2B241F"/>
                </a:solidFill>
                <a:latin typeface="Cambria" pitchFamily="34" charset="0"/>
                <a:ea typeface="Cambria" pitchFamily="34" charset="-122"/>
                <a:cs typeface="Cambria" pitchFamily="34" charset="-120"/>
              </a:rPr>
              <a:t> - Kunst &amp; Kultur</a:t>
            </a:r>
            <a:endParaRPr lang="en-US" sz="3000" dirty="0"/>
          </a:p>
        </p:txBody>
      </p:sp>
      <p:sp>
        <p:nvSpPr>
          <p:cNvPr id="5" name="Shape 2"/>
          <p:cNvSpPr/>
          <p:nvPr/>
        </p:nvSpPr>
        <p:spPr>
          <a:xfrm>
            <a:off x="594360" y="1738326"/>
            <a:ext cx="82296" cy="82296"/>
          </a:xfrm>
          <a:prstGeom prst="ellipse">
            <a:avLst/>
          </a:prstGeom>
          <a:solidFill>
            <a:srgbClr val="C2693D"/>
          </a:solidFill>
          <a:ln/>
        </p:spPr>
        <p:txBody>
          <a:bodyPr/>
          <a:lstStyle/>
          <a:p>
            <a:endParaRPr lang="de-DE" sz="2400"/>
          </a:p>
        </p:txBody>
      </p:sp>
      <p:sp>
        <p:nvSpPr>
          <p:cNvPr id="6" name="Text 3"/>
          <p:cNvSpPr/>
          <p:nvPr/>
        </p:nvSpPr>
        <p:spPr>
          <a:xfrm>
            <a:off x="841248" y="1637742"/>
            <a:ext cx="4663440" cy="411480"/>
          </a:xfrm>
          <a:prstGeom prst="rect">
            <a:avLst/>
          </a:prstGeom>
          <a:noFill/>
          <a:ln/>
        </p:spPr>
        <p:txBody>
          <a:bodyPr wrap="square" lIns="0" tIns="0" rIns="0" bIns="0" rtlCol="0" anchor="t"/>
          <a:lstStyle/>
          <a:p>
            <a:pPr marL="0" indent="0">
              <a:buNone/>
            </a:pPr>
            <a:r>
              <a:rPr lang="en-US" sz="1600" dirty="0">
                <a:solidFill>
                  <a:srgbClr val="2B241F"/>
                </a:solidFill>
                <a:latin typeface="Calibri" pitchFamily="34" charset="0"/>
                <a:ea typeface="Calibri" pitchFamily="34" charset="-122"/>
                <a:cs typeface="Calibri" pitchFamily="34" charset="-120"/>
              </a:rPr>
              <a:t>14.06.2026 – Art &amp; Dinner Kunstausstellung</a:t>
            </a:r>
            <a:endParaRPr lang="en-US" sz="1600" dirty="0"/>
          </a:p>
        </p:txBody>
      </p:sp>
      <p:sp>
        <p:nvSpPr>
          <p:cNvPr id="7" name="Shape 4"/>
          <p:cNvSpPr/>
          <p:nvPr/>
        </p:nvSpPr>
        <p:spPr>
          <a:xfrm>
            <a:off x="594360" y="2241246"/>
            <a:ext cx="82296" cy="82296"/>
          </a:xfrm>
          <a:prstGeom prst="ellipse">
            <a:avLst/>
          </a:prstGeom>
          <a:solidFill>
            <a:srgbClr val="C2693D"/>
          </a:solidFill>
          <a:ln/>
        </p:spPr>
        <p:txBody>
          <a:bodyPr/>
          <a:lstStyle/>
          <a:p>
            <a:endParaRPr lang="de-DE" sz="2400"/>
          </a:p>
        </p:txBody>
      </p:sp>
      <p:sp>
        <p:nvSpPr>
          <p:cNvPr id="8" name="Text 5"/>
          <p:cNvSpPr/>
          <p:nvPr/>
        </p:nvSpPr>
        <p:spPr>
          <a:xfrm>
            <a:off x="841248" y="2140662"/>
            <a:ext cx="4663440" cy="411480"/>
          </a:xfrm>
          <a:prstGeom prst="rect">
            <a:avLst/>
          </a:prstGeom>
          <a:noFill/>
          <a:ln/>
        </p:spPr>
        <p:txBody>
          <a:bodyPr wrap="square" lIns="0" tIns="0" rIns="0" bIns="0" rtlCol="0" anchor="t"/>
          <a:lstStyle/>
          <a:p>
            <a:pPr marL="0" indent="0">
              <a:buNone/>
            </a:pPr>
            <a:r>
              <a:rPr lang="en-US" sz="1600" dirty="0">
                <a:solidFill>
                  <a:srgbClr val="2B241F"/>
                </a:solidFill>
                <a:latin typeface="Calibri" pitchFamily="34" charset="0"/>
                <a:ea typeface="Calibri" pitchFamily="34" charset="-122"/>
                <a:cs typeface="Calibri" pitchFamily="34" charset="-120"/>
              </a:rPr>
              <a:t>04.11.2025 – Buchvorstellung</a:t>
            </a:r>
            <a:endParaRPr lang="en-US" sz="1600" dirty="0"/>
          </a:p>
        </p:txBody>
      </p:sp>
      <p:sp>
        <p:nvSpPr>
          <p:cNvPr id="9" name="Shape 6"/>
          <p:cNvSpPr/>
          <p:nvPr/>
        </p:nvSpPr>
        <p:spPr>
          <a:xfrm>
            <a:off x="594360" y="2744166"/>
            <a:ext cx="82296" cy="82296"/>
          </a:xfrm>
          <a:prstGeom prst="ellipse">
            <a:avLst/>
          </a:prstGeom>
          <a:solidFill>
            <a:srgbClr val="C2693D"/>
          </a:solidFill>
          <a:ln/>
        </p:spPr>
        <p:txBody>
          <a:bodyPr/>
          <a:lstStyle/>
          <a:p>
            <a:endParaRPr lang="de-DE" sz="2400"/>
          </a:p>
        </p:txBody>
      </p:sp>
      <p:sp>
        <p:nvSpPr>
          <p:cNvPr id="10" name="Text 7"/>
          <p:cNvSpPr/>
          <p:nvPr/>
        </p:nvSpPr>
        <p:spPr>
          <a:xfrm>
            <a:off x="841248" y="2643582"/>
            <a:ext cx="4663440" cy="411480"/>
          </a:xfrm>
          <a:prstGeom prst="rect">
            <a:avLst/>
          </a:prstGeom>
          <a:noFill/>
          <a:ln/>
        </p:spPr>
        <p:txBody>
          <a:bodyPr wrap="square" lIns="0" tIns="0" rIns="0" bIns="0" rtlCol="0" anchor="t"/>
          <a:lstStyle/>
          <a:p>
            <a:pPr marL="0" indent="0">
              <a:buNone/>
            </a:pPr>
            <a:r>
              <a:rPr lang="en-US" sz="1600" dirty="0">
                <a:solidFill>
                  <a:srgbClr val="2B241F"/>
                </a:solidFill>
                <a:latin typeface="Calibri" pitchFamily="34" charset="0"/>
                <a:ea typeface="Calibri" pitchFamily="34" charset="-122"/>
                <a:cs typeface="Calibri" pitchFamily="34" charset="-120"/>
              </a:rPr>
              <a:t>02.12.2025 – Adventstürchen</a:t>
            </a:r>
            <a:endParaRPr lang="en-US" sz="1600" dirty="0"/>
          </a:p>
        </p:txBody>
      </p:sp>
      <p:sp>
        <p:nvSpPr>
          <p:cNvPr id="11" name="Shape 8"/>
          <p:cNvSpPr/>
          <p:nvPr/>
        </p:nvSpPr>
        <p:spPr>
          <a:xfrm>
            <a:off x="594360" y="3247086"/>
            <a:ext cx="82296" cy="82296"/>
          </a:xfrm>
          <a:prstGeom prst="ellipse">
            <a:avLst/>
          </a:prstGeom>
          <a:solidFill>
            <a:srgbClr val="C2693D"/>
          </a:solidFill>
          <a:ln/>
        </p:spPr>
        <p:txBody>
          <a:bodyPr/>
          <a:lstStyle/>
          <a:p>
            <a:endParaRPr lang="de-DE" sz="2400"/>
          </a:p>
        </p:txBody>
      </p:sp>
      <p:sp>
        <p:nvSpPr>
          <p:cNvPr id="12" name="Text 9"/>
          <p:cNvSpPr/>
          <p:nvPr/>
        </p:nvSpPr>
        <p:spPr>
          <a:xfrm>
            <a:off x="841248" y="3146502"/>
            <a:ext cx="5206404" cy="822960"/>
          </a:xfrm>
          <a:prstGeom prst="rect">
            <a:avLst/>
          </a:prstGeom>
          <a:noFill/>
          <a:ln/>
        </p:spPr>
        <p:txBody>
          <a:bodyPr wrap="square" lIns="0" tIns="0" rIns="0" bIns="0" rtlCol="0" anchor="t"/>
          <a:lstStyle/>
          <a:p>
            <a:pPr marL="0" indent="0">
              <a:buNone/>
            </a:pPr>
            <a:r>
              <a:rPr lang="en-US" sz="1600" dirty="0">
                <a:solidFill>
                  <a:srgbClr val="2B241F"/>
                </a:solidFill>
                <a:latin typeface="Calibri" pitchFamily="34" charset="0"/>
                <a:ea typeface="Calibri" pitchFamily="34" charset="-122"/>
                <a:cs typeface="Calibri" pitchFamily="34" charset="-120"/>
              </a:rPr>
              <a:t>2025 außerdem mehrere Fahrten zu Kreativmessen und Fachhändlern für Kunstartikel</a:t>
            </a:r>
            <a:endParaRPr lang="en-US" sz="1600" dirty="0"/>
          </a:p>
        </p:txBody>
      </p:sp>
      <p:pic>
        <p:nvPicPr>
          <p:cNvPr id="13" name="Image 1" descr="assets/kunstausstellung.png"/>
          <p:cNvPicPr>
            <a:picLocks noChangeAspect="1"/>
          </p:cNvPicPr>
          <p:nvPr/>
        </p:nvPicPr>
        <p:blipFill>
          <a:blip r:embed="rId4"/>
          <a:srcRect/>
          <a:stretch/>
        </p:blipFill>
        <p:spPr>
          <a:xfrm>
            <a:off x="7737235" y="1523600"/>
            <a:ext cx="3327005" cy="4591254"/>
          </a:xfrm>
          <a:prstGeom prst="rect">
            <a:avLst/>
          </a:prstGeom>
          <a:effectLst>
            <a:outerShdw blurRad="101600" dist="38100" dir="2700000" algn="bl" rotWithShape="0">
              <a:srgbClr val="000000">
                <a:alpha val="18000"/>
              </a:srgbClr>
            </a:outerShdw>
          </a:effectLst>
        </p:spPr>
      </p:pic>
      <p:sp>
        <p:nvSpPr>
          <p:cNvPr id="14" name="Text 10"/>
          <p:cNvSpPr/>
          <p:nvPr/>
        </p:nvSpPr>
        <p:spPr>
          <a:xfrm>
            <a:off x="548640" y="6473952"/>
            <a:ext cx="7315200" cy="274320"/>
          </a:xfrm>
          <a:prstGeom prst="rect">
            <a:avLst/>
          </a:prstGeom>
          <a:noFill/>
          <a:ln/>
        </p:spPr>
        <p:txBody>
          <a:bodyPr wrap="square" lIns="0" tIns="0" rIns="0" bIns="0" rtlCol="0" anchor="ctr"/>
          <a:lstStyle/>
          <a:p>
            <a:pPr marL="0" indent="0" algn="l">
              <a:buNone/>
            </a:pPr>
            <a:r>
              <a:rPr lang="en-US" sz="900" dirty="0">
                <a:solidFill>
                  <a:srgbClr val="726C66"/>
                </a:solidFill>
                <a:latin typeface="Calibri" pitchFamily="34" charset="0"/>
                <a:ea typeface="Calibri" pitchFamily="34" charset="-122"/>
                <a:cs typeface="Calibri" pitchFamily="34" charset="-120"/>
              </a:rPr>
              <a:t>Bürgerhaus Löwen eG  ·  Generalversammlung 27.06.2026</a:t>
            </a:r>
            <a:endParaRPr lang="en-US" sz="900" dirty="0"/>
          </a:p>
        </p:txBody>
      </p:sp>
      <p:sp>
        <p:nvSpPr>
          <p:cNvPr id="15" name="Text 11"/>
          <p:cNvSpPr/>
          <p:nvPr/>
        </p:nvSpPr>
        <p:spPr>
          <a:xfrm>
            <a:off x="10725912" y="6473952"/>
            <a:ext cx="914400" cy="274320"/>
          </a:xfrm>
          <a:prstGeom prst="rect">
            <a:avLst/>
          </a:prstGeom>
          <a:noFill/>
          <a:ln/>
        </p:spPr>
        <p:txBody>
          <a:bodyPr wrap="square" lIns="0" tIns="0" rIns="0" bIns="0" rtlCol="0" anchor="ctr"/>
          <a:lstStyle/>
          <a:p>
            <a:pPr marL="0" indent="0" algn="r">
              <a:buNone/>
            </a:pPr>
            <a:r>
              <a:rPr lang="en-US" sz="900" dirty="0">
                <a:solidFill>
                  <a:srgbClr val="726C66"/>
                </a:solidFill>
                <a:latin typeface="Calibri" pitchFamily="34" charset="0"/>
                <a:ea typeface="Calibri" pitchFamily="34" charset="-122"/>
                <a:cs typeface="Calibri" pitchFamily="34" charset="-120"/>
              </a:rPr>
              <a:t>31</a:t>
            </a:r>
            <a:endParaRPr lang="en-US" sz="900" dirty="0"/>
          </a:p>
        </p:txBody>
      </p:sp>
      <p:pic>
        <p:nvPicPr>
          <p:cNvPr id="17" name="Grafik 16">
            <a:extLst>
              <a:ext uri="{FF2B5EF4-FFF2-40B4-BE49-F238E27FC236}">
                <a16:creationId xmlns:a16="http://schemas.microsoft.com/office/drawing/2014/main" id="{49688FA2-4D72-249A-61B4-34EF906DC717}"/>
              </a:ext>
            </a:extLst>
          </p:cNvPr>
          <p:cNvPicPr>
            <a:picLocks noChangeAspect="1"/>
          </p:cNvPicPr>
          <p:nvPr/>
        </p:nvPicPr>
        <p:blipFill>
          <a:blip r:embed="rId5"/>
          <a:stretch>
            <a:fillRect/>
          </a:stretch>
        </p:blipFill>
        <p:spPr>
          <a:xfrm>
            <a:off x="548640" y="4044156"/>
            <a:ext cx="3327005" cy="1998732"/>
          </a:xfrm>
          <a:prstGeom prst="rect">
            <a:avLst/>
          </a:prstGeom>
        </p:spPr>
      </p:pic>
      <p:pic>
        <p:nvPicPr>
          <p:cNvPr id="19" name="Grafik 18">
            <a:extLst>
              <a:ext uri="{FF2B5EF4-FFF2-40B4-BE49-F238E27FC236}">
                <a16:creationId xmlns:a16="http://schemas.microsoft.com/office/drawing/2014/main" id="{FFC01253-D4B9-672F-8095-8A798B955487}"/>
              </a:ext>
            </a:extLst>
          </p:cNvPr>
          <p:cNvPicPr>
            <a:picLocks noChangeAspect="1"/>
          </p:cNvPicPr>
          <p:nvPr/>
        </p:nvPicPr>
        <p:blipFill>
          <a:blip r:embed="rId6"/>
          <a:stretch>
            <a:fillRect/>
          </a:stretch>
        </p:blipFill>
        <p:spPr>
          <a:xfrm>
            <a:off x="4095985" y="4060902"/>
            <a:ext cx="2968073" cy="1998732"/>
          </a:xfrm>
          <a:prstGeom prst="rect">
            <a:avLst/>
          </a:prstGeom>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26">
    <p:bg>
      <p:bgPr>
        <a:solidFill>
          <a:srgbClr val="FFFFFF"/>
        </a:solidFill>
        <a:effectLst/>
      </p:bgPr>
    </p:bg>
    <p:spTree>
      <p:nvGrpSpPr>
        <p:cNvPr id="1" name=""/>
        <p:cNvGrpSpPr/>
        <p:nvPr/>
      </p:nvGrpSpPr>
      <p:grpSpPr>
        <a:xfrm>
          <a:off x="0" y="0"/>
          <a:ext cx="0" cy="0"/>
          <a:chOff x="0" y="0"/>
          <a:chExt cx="0" cy="0"/>
        </a:xfrm>
      </p:grpSpPr>
      <p:pic>
        <p:nvPicPr>
          <p:cNvPr id="2" name="Image 0" descr="assets/logo_transparent.png"/>
          <p:cNvPicPr>
            <a:picLocks noChangeAspect="1"/>
          </p:cNvPicPr>
          <p:nvPr/>
        </p:nvPicPr>
        <p:blipFill>
          <a:blip r:embed="rId3"/>
          <a:stretch>
            <a:fillRect/>
          </a:stretch>
        </p:blipFill>
        <p:spPr>
          <a:xfrm>
            <a:off x="9354312" y="384048"/>
            <a:ext cx="2286000" cy="418247"/>
          </a:xfrm>
          <a:prstGeom prst="rect">
            <a:avLst/>
          </a:prstGeom>
        </p:spPr>
      </p:pic>
      <p:sp>
        <p:nvSpPr>
          <p:cNvPr id="3" name="Text 0"/>
          <p:cNvSpPr/>
          <p:nvPr/>
        </p:nvSpPr>
        <p:spPr>
          <a:xfrm>
            <a:off x="548640" y="292608"/>
            <a:ext cx="10515600" cy="274320"/>
          </a:xfrm>
          <a:prstGeom prst="rect">
            <a:avLst/>
          </a:prstGeom>
          <a:noFill/>
          <a:ln/>
        </p:spPr>
        <p:txBody>
          <a:bodyPr wrap="square" lIns="0" tIns="0" rIns="0" bIns="0" rtlCol="0" anchor="ctr"/>
          <a:lstStyle/>
          <a:p>
            <a:pPr marL="0" indent="0">
              <a:buNone/>
            </a:pPr>
            <a:r>
              <a:rPr lang="en-US" sz="1200" b="1" kern="0" spc="150" dirty="0">
                <a:solidFill>
                  <a:srgbClr val="C2693D"/>
                </a:solidFill>
                <a:latin typeface="Calibri" pitchFamily="34" charset="0"/>
                <a:ea typeface="Calibri" pitchFamily="34" charset="-122"/>
                <a:cs typeface="Calibri" pitchFamily="34" charset="-120"/>
              </a:rPr>
              <a:t>QUARTIERMANAGEMENT</a:t>
            </a:r>
            <a:endParaRPr lang="en-US" sz="1200" dirty="0"/>
          </a:p>
        </p:txBody>
      </p:sp>
      <p:sp>
        <p:nvSpPr>
          <p:cNvPr id="4" name="Text 1"/>
          <p:cNvSpPr/>
          <p:nvPr/>
        </p:nvSpPr>
        <p:spPr>
          <a:xfrm>
            <a:off x="548640" y="566928"/>
            <a:ext cx="10789920" cy="640080"/>
          </a:xfrm>
          <a:prstGeom prst="rect">
            <a:avLst/>
          </a:prstGeom>
          <a:noFill/>
          <a:ln/>
        </p:spPr>
        <p:txBody>
          <a:bodyPr wrap="square" lIns="0" tIns="0" rIns="0" bIns="0" rtlCol="0" anchor="ctr"/>
          <a:lstStyle/>
          <a:p>
            <a:pPr marL="0" indent="0">
              <a:buNone/>
            </a:pPr>
            <a:r>
              <a:rPr lang="en-US" sz="3000" b="1" dirty="0" err="1">
                <a:solidFill>
                  <a:srgbClr val="2B241F"/>
                </a:solidFill>
                <a:latin typeface="Cambria" pitchFamily="34" charset="0"/>
                <a:ea typeface="Cambria" pitchFamily="34" charset="-122"/>
                <a:cs typeface="Cambria" pitchFamily="34" charset="-120"/>
              </a:rPr>
              <a:t>Veranstaltungen</a:t>
            </a:r>
            <a:r>
              <a:rPr lang="en-US" sz="3000" b="1" dirty="0">
                <a:solidFill>
                  <a:srgbClr val="2B241F"/>
                </a:solidFill>
                <a:latin typeface="Cambria" pitchFamily="34" charset="0"/>
                <a:ea typeface="Cambria" pitchFamily="34" charset="-122"/>
                <a:cs typeface="Cambria" pitchFamily="34" charset="-120"/>
              </a:rPr>
              <a:t> - Nähworkshop</a:t>
            </a:r>
            <a:endParaRPr lang="en-US" sz="3000" dirty="0"/>
          </a:p>
        </p:txBody>
      </p:sp>
      <p:sp>
        <p:nvSpPr>
          <p:cNvPr id="5" name="Shape 2"/>
          <p:cNvSpPr/>
          <p:nvPr/>
        </p:nvSpPr>
        <p:spPr>
          <a:xfrm>
            <a:off x="594360" y="2350008"/>
            <a:ext cx="82296" cy="82296"/>
          </a:xfrm>
          <a:prstGeom prst="ellipse">
            <a:avLst/>
          </a:prstGeom>
          <a:solidFill>
            <a:srgbClr val="C2693D"/>
          </a:solidFill>
          <a:ln/>
        </p:spPr>
        <p:txBody>
          <a:bodyPr/>
          <a:lstStyle/>
          <a:p>
            <a:endParaRPr lang="de-DE" sz="2400"/>
          </a:p>
        </p:txBody>
      </p:sp>
      <p:sp>
        <p:nvSpPr>
          <p:cNvPr id="6" name="Text 3"/>
          <p:cNvSpPr/>
          <p:nvPr/>
        </p:nvSpPr>
        <p:spPr>
          <a:xfrm>
            <a:off x="841248" y="2249424"/>
            <a:ext cx="4663440" cy="822960"/>
          </a:xfrm>
          <a:prstGeom prst="rect">
            <a:avLst/>
          </a:prstGeom>
          <a:noFill/>
          <a:ln/>
        </p:spPr>
        <p:txBody>
          <a:bodyPr wrap="square" lIns="0" tIns="0" rIns="0" bIns="0" rtlCol="0" anchor="t"/>
          <a:lstStyle/>
          <a:p>
            <a:pPr marL="0" indent="0">
              <a:buNone/>
            </a:pPr>
            <a:r>
              <a:rPr lang="en-US" dirty="0">
                <a:solidFill>
                  <a:srgbClr val="2B241F"/>
                </a:solidFill>
                <a:latin typeface="Calibri" pitchFamily="34" charset="0"/>
                <a:ea typeface="Calibri" pitchFamily="34" charset="-122"/>
                <a:cs typeface="Calibri" pitchFamily="34" charset="-120"/>
              </a:rPr>
              <a:t>Im Juli 2025 und im Februar 2026 wurde jeweils ein Nähworkshop durchgeführt</a:t>
            </a:r>
            <a:endParaRPr lang="en-US" dirty="0"/>
          </a:p>
        </p:txBody>
      </p:sp>
      <p:pic>
        <p:nvPicPr>
          <p:cNvPr id="7" name="Image 1" descr="assets/naehworkshop.png"/>
          <p:cNvPicPr>
            <a:picLocks noChangeAspect="1"/>
          </p:cNvPicPr>
          <p:nvPr/>
        </p:nvPicPr>
        <p:blipFill>
          <a:blip r:embed="rId4"/>
          <a:srcRect/>
          <a:stretch/>
        </p:blipFill>
        <p:spPr>
          <a:xfrm>
            <a:off x="7100788" y="1783080"/>
            <a:ext cx="3816027" cy="4160520"/>
          </a:xfrm>
          <a:prstGeom prst="rect">
            <a:avLst/>
          </a:prstGeom>
          <a:effectLst>
            <a:outerShdw blurRad="101600" dist="38100" dir="2700000" algn="bl" rotWithShape="0">
              <a:srgbClr val="000000">
                <a:alpha val="18000"/>
              </a:srgbClr>
            </a:outerShdw>
          </a:effectLst>
        </p:spPr>
      </p:pic>
      <p:sp>
        <p:nvSpPr>
          <p:cNvPr id="8" name="Text 4"/>
          <p:cNvSpPr/>
          <p:nvPr/>
        </p:nvSpPr>
        <p:spPr>
          <a:xfrm>
            <a:off x="548640" y="6473952"/>
            <a:ext cx="7315200" cy="274320"/>
          </a:xfrm>
          <a:prstGeom prst="rect">
            <a:avLst/>
          </a:prstGeom>
          <a:noFill/>
          <a:ln/>
        </p:spPr>
        <p:txBody>
          <a:bodyPr wrap="square" lIns="0" tIns="0" rIns="0" bIns="0" rtlCol="0" anchor="ctr"/>
          <a:lstStyle/>
          <a:p>
            <a:pPr marL="0" indent="0" algn="l">
              <a:buNone/>
            </a:pPr>
            <a:r>
              <a:rPr lang="en-US" sz="900" dirty="0">
                <a:solidFill>
                  <a:srgbClr val="726C66"/>
                </a:solidFill>
                <a:latin typeface="Calibri" pitchFamily="34" charset="0"/>
                <a:ea typeface="Calibri" pitchFamily="34" charset="-122"/>
                <a:cs typeface="Calibri" pitchFamily="34" charset="-120"/>
              </a:rPr>
              <a:t>Bürgerhaus Löwen eG  ·  Generalversammlung 27.06.2026</a:t>
            </a:r>
            <a:endParaRPr lang="en-US" sz="900" dirty="0"/>
          </a:p>
        </p:txBody>
      </p:sp>
      <p:sp>
        <p:nvSpPr>
          <p:cNvPr id="9" name="Text 5"/>
          <p:cNvSpPr/>
          <p:nvPr/>
        </p:nvSpPr>
        <p:spPr>
          <a:xfrm>
            <a:off x="10725912" y="6473952"/>
            <a:ext cx="914400" cy="274320"/>
          </a:xfrm>
          <a:prstGeom prst="rect">
            <a:avLst/>
          </a:prstGeom>
          <a:noFill/>
          <a:ln/>
        </p:spPr>
        <p:txBody>
          <a:bodyPr wrap="square" lIns="0" tIns="0" rIns="0" bIns="0" rtlCol="0" anchor="ctr"/>
          <a:lstStyle/>
          <a:p>
            <a:pPr marL="0" indent="0" algn="r">
              <a:buNone/>
            </a:pPr>
            <a:r>
              <a:rPr lang="en-US" sz="900" dirty="0">
                <a:solidFill>
                  <a:srgbClr val="726C66"/>
                </a:solidFill>
                <a:latin typeface="Calibri" pitchFamily="34" charset="0"/>
                <a:ea typeface="Calibri" pitchFamily="34" charset="-122"/>
                <a:cs typeface="Calibri" pitchFamily="34" charset="-120"/>
              </a:rPr>
              <a:t>32</a:t>
            </a:r>
            <a:endParaRPr lang="en-US" sz="900"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name="Slide 27">
    <p:bg>
      <p:bgPr>
        <a:solidFill>
          <a:srgbClr val="FFFFFF"/>
        </a:solidFill>
        <a:effectLst/>
      </p:bgPr>
    </p:bg>
    <p:spTree>
      <p:nvGrpSpPr>
        <p:cNvPr id="1" name=""/>
        <p:cNvGrpSpPr/>
        <p:nvPr/>
      </p:nvGrpSpPr>
      <p:grpSpPr>
        <a:xfrm>
          <a:off x="0" y="0"/>
          <a:ext cx="0" cy="0"/>
          <a:chOff x="0" y="0"/>
          <a:chExt cx="0" cy="0"/>
        </a:xfrm>
      </p:grpSpPr>
      <p:pic>
        <p:nvPicPr>
          <p:cNvPr id="2" name="Image 0" descr="assets/logo_transparent.png"/>
          <p:cNvPicPr>
            <a:picLocks noChangeAspect="1"/>
          </p:cNvPicPr>
          <p:nvPr/>
        </p:nvPicPr>
        <p:blipFill>
          <a:blip r:embed="rId3"/>
          <a:stretch>
            <a:fillRect/>
          </a:stretch>
        </p:blipFill>
        <p:spPr>
          <a:xfrm>
            <a:off x="9354312" y="384048"/>
            <a:ext cx="2286000" cy="418247"/>
          </a:xfrm>
          <a:prstGeom prst="rect">
            <a:avLst/>
          </a:prstGeom>
        </p:spPr>
      </p:pic>
      <p:sp>
        <p:nvSpPr>
          <p:cNvPr id="3" name="Text 0"/>
          <p:cNvSpPr/>
          <p:nvPr/>
        </p:nvSpPr>
        <p:spPr>
          <a:xfrm>
            <a:off x="548640" y="292608"/>
            <a:ext cx="10515600" cy="274320"/>
          </a:xfrm>
          <a:prstGeom prst="rect">
            <a:avLst/>
          </a:prstGeom>
          <a:noFill/>
          <a:ln/>
        </p:spPr>
        <p:txBody>
          <a:bodyPr wrap="square" lIns="0" tIns="0" rIns="0" bIns="0" rtlCol="0" anchor="ctr"/>
          <a:lstStyle/>
          <a:p>
            <a:pPr marL="0" indent="0">
              <a:buNone/>
            </a:pPr>
            <a:r>
              <a:rPr lang="en-US" sz="1200" b="1" kern="0" spc="150" dirty="0">
                <a:solidFill>
                  <a:srgbClr val="C2693D"/>
                </a:solidFill>
                <a:latin typeface="Calibri" pitchFamily="34" charset="0"/>
                <a:ea typeface="Calibri" pitchFamily="34" charset="-122"/>
                <a:cs typeface="Calibri" pitchFamily="34" charset="-120"/>
              </a:rPr>
              <a:t>QUARTIERMANAGEMENT</a:t>
            </a:r>
            <a:endParaRPr lang="en-US" sz="1200" dirty="0"/>
          </a:p>
        </p:txBody>
      </p:sp>
      <p:sp>
        <p:nvSpPr>
          <p:cNvPr id="4" name="Text 1"/>
          <p:cNvSpPr/>
          <p:nvPr/>
        </p:nvSpPr>
        <p:spPr>
          <a:xfrm>
            <a:off x="548640" y="566928"/>
            <a:ext cx="10789920" cy="640080"/>
          </a:xfrm>
          <a:prstGeom prst="rect">
            <a:avLst/>
          </a:prstGeom>
          <a:noFill/>
          <a:ln/>
        </p:spPr>
        <p:txBody>
          <a:bodyPr wrap="square" lIns="0" tIns="0" rIns="0" bIns="0" rtlCol="0" anchor="ctr"/>
          <a:lstStyle/>
          <a:p>
            <a:pPr marL="0" indent="0">
              <a:buNone/>
            </a:pPr>
            <a:r>
              <a:rPr lang="en-US" sz="3000" b="1" dirty="0">
                <a:solidFill>
                  <a:srgbClr val="2B241F"/>
                </a:solidFill>
                <a:latin typeface="Cambria" pitchFamily="34" charset="0"/>
                <a:ea typeface="Cambria" pitchFamily="34" charset="-122"/>
                <a:cs typeface="Cambria" pitchFamily="34" charset="-120"/>
              </a:rPr>
              <a:t>Café Kaputt</a:t>
            </a:r>
            <a:endParaRPr lang="en-US" sz="3000" dirty="0"/>
          </a:p>
        </p:txBody>
      </p:sp>
      <p:sp>
        <p:nvSpPr>
          <p:cNvPr id="5" name="Shape 2"/>
          <p:cNvSpPr/>
          <p:nvPr/>
        </p:nvSpPr>
        <p:spPr>
          <a:xfrm>
            <a:off x="594360" y="2350008"/>
            <a:ext cx="82296" cy="82296"/>
          </a:xfrm>
          <a:prstGeom prst="ellipse">
            <a:avLst/>
          </a:prstGeom>
          <a:solidFill>
            <a:srgbClr val="C2693D"/>
          </a:solidFill>
          <a:ln/>
        </p:spPr>
        <p:txBody>
          <a:bodyPr/>
          <a:lstStyle/>
          <a:p>
            <a:endParaRPr lang="de-DE" sz="2800"/>
          </a:p>
        </p:txBody>
      </p:sp>
      <p:sp>
        <p:nvSpPr>
          <p:cNvPr id="6" name="Text 3"/>
          <p:cNvSpPr/>
          <p:nvPr/>
        </p:nvSpPr>
        <p:spPr>
          <a:xfrm>
            <a:off x="841248" y="2249424"/>
            <a:ext cx="4663440" cy="411480"/>
          </a:xfrm>
          <a:prstGeom prst="rect">
            <a:avLst/>
          </a:prstGeom>
          <a:noFill/>
          <a:ln/>
        </p:spPr>
        <p:txBody>
          <a:bodyPr wrap="square" lIns="0" tIns="0" rIns="0" bIns="0" rtlCol="0" anchor="t"/>
          <a:lstStyle/>
          <a:p>
            <a:pPr marL="0" indent="0">
              <a:buNone/>
            </a:pPr>
            <a:r>
              <a:rPr lang="en-US" dirty="0">
                <a:solidFill>
                  <a:srgbClr val="2B241F"/>
                </a:solidFill>
                <a:latin typeface="Calibri" pitchFamily="34" charset="0"/>
                <a:ea typeface="Calibri" pitchFamily="34" charset="-122"/>
                <a:cs typeface="Calibri" pitchFamily="34" charset="-120"/>
              </a:rPr>
              <a:t>4 Veranstaltungen 2025, bereits 6 in 2026</a:t>
            </a:r>
            <a:endParaRPr lang="en-US" dirty="0"/>
          </a:p>
        </p:txBody>
      </p:sp>
      <p:sp>
        <p:nvSpPr>
          <p:cNvPr id="7" name="Shape 4"/>
          <p:cNvSpPr/>
          <p:nvPr/>
        </p:nvSpPr>
        <p:spPr>
          <a:xfrm>
            <a:off x="594360" y="2852928"/>
            <a:ext cx="82296" cy="82296"/>
          </a:xfrm>
          <a:prstGeom prst="ellipse">
            <a:avLst/>
          </a:prstGeom>
          <a:solidFill>
            <a:srgbClr val="C2693D"/>
          </a:solidFill>
          <a:ln/>
        </p:spPr>
        <p:txBody>
          <a:bodyPr/>
          <a:lstStyle/>
          <a:p>
            <a:endParaRPr lang="de-DE" sz="2800"/>
          </a:p>
        </p:txBody>
      </p:sp>
      <p:sp>
        <p:nvSpPr>
          <p:cNvPr id="8" name="Text 5"/>
          <p:cNvSpPr/>
          <p:nvPr/>
        </p:nvSpPr>
        <p:spPr>
          <a:xfrm>
            <a:off x="841248" y="2752344"/>
            <a:ext cx="4663440" cy="640080"/>
          </a:xfrm>
          <a:prstGeom prst="rect">
            <a:avLst/>
          </a:prstGeom>
          <a:noFill/>
          <a:ln/>
        </p:spPr>
        <p:txBody>
          <a:bodyPr wrap="square" lIns="0" tIns="0" rIns="0" bIns="0" rtlCol="0" anchor="t"/>
          <a:lstStyle/>
          <a:p>
            <a:pPr marL="0" indent="0">
              <a:buNone/>
            </a:pPr>
            <a:r>
              <a:rPr lang="en-US" dirty="0">
                <a:solidFill>
                  <a:srgbClr val="2B241F"/>
                </a:solidFill>
                <a:latin typeface="Calibri" pitchFamily="34" charset="0"/>
                <a:ea typeface="Calibri" pitchFamily="34" charset="-122"/>
                <a:cs typeface="Calibri" pitchFamily="34" charset="-120"/>
              </a:rPr>
              <a:t>Seit September 2023 insgesamt 842 Reparaturen</a:t>
            </a:r>
            <a:endParaRPr lang="en-US" dirty="0"/>
          </a:p>
        </p:txBody>
      </p:sp>
      <p:sp>
        <p:nvSpPr>
          <p:cNvPr id="9" name="Shape 6"/>
          <p:cNvSpPr/>
          <p:nvPr/>
        </p:nvSpPr>
        <p:spPr>
          <a:xfrm>
            <a:off x="594360" y="3734221"/>
            <a:ext cx="82296" cy="82296"/>
          </a:xfrm>
          <a:prstGeom prst="ellipse">
            <a:avLst/>
          </a:prstGeom>
          <a:solidFill>
            <a:srgbClr val="C2693D"/>
          </a:solidFill>
          <a:ln/>
        </p:spPr>
        <p:txBody>
          <a:bodyPr/>
          <a:lstStyle/>
          <a:p>
            <a:endParaRPr lang="de-DE" sz="2800"/>
          </a:p>
        </p:txBody>
      </p:sp>
      <p:sp>
        <p:nvSpPr>
          <p:cNvPr id="10" name="Text 7"/>
          <p:cNvSpPr/>
          <p:nvPr/>
        </p:nvSpPr>
        <p:spPr>
          <a:xfrm>
            <a:off x="841248" y="3633637"/>
            <a:ext cx="4663440" cy="411480"/>
          </a:xfrm>
          <a:prstGeom prst="rect">
            <a:avLst/>
          </a:prstGeom>
          <a:noFill/>
          <a:ln/>
        </p:spPr>
        <p:txBody>
          <a:bodyPr wrap="square" lIns="0" tIns="0" rIns="0" bIns="0" rtlCol="0" anchor="t"/>
          <a:lstStyle/>
          <a:p>
            <a:pPr marL="0" indent="0">
              <a:buNone/>
            </a:pPr>
            <a:r>
              <a:rPr lang="en-US" b="1" dirty="0">
                <a:solidFill>
                  <a:srgbClr val="2B241F"/>
                </a:solidFill>
                <a:latin typeface="Calibri" pitchFamily="34" charset="0"/>
                <a:ea typeface="Calibri" pitchFamily="34" charset="-122"/>
                <a:cs typeface="Calibri" pitchFamily="34" charset="-120"/>
              </a:rPr>
              <a:t>23 Teammitglieder:</a:t>
            </a:r>
            <a:endParaRPr lang="en-US" b="1" dirty="0"/>
          </a:p>
        </p:txBody>
      </p:sp>
      <p:sp>
        <p:nvSpPr>
          <p:cNvPr id="11" name="Shape 8"/>
          <p:cNvSpPr/>
          <p:nvPr/>
        </p:nvSpPr>
        <p:spPr>
          <a:xfrm>
            <a:off x="594360" y="4145701"/>
            <a:ext cx="82296" cy="82296"/>
          </a:xfrm>
          <a:prstGeom prst="ellipse">
            <a:avLst/>
          </a:prstGeom>
          <a:solidFill>
            <a:srgbClr val="C2693D"/>
          </a:solidFill>
          <a:ln/>
        </p:spPr>
        <p:txBody>
          <a:bodyPr/>
          <a:lstStyle/>
          <a:p>
            <a:endParaRPr lang="de-DE" sz="2800"/>
          </a:p>
        </p:txBody>
      </p:sp>
      <p:sp>
        <p:nvSpPr>
          <p:cNvPr id="12" name="Text 9"/>
          <p:cNvSpPr/>
          <p:nvPr/>
        </p:nvSpPr>
        <p:spPr>
          <a:xfrm>
            <a:off x="841248" y="4045117"/>
            <a:ext cx="4663440" cy="411480"/>
          </a:xfrm>
          <a:prstGeom prst="rect">
            <a:avLst/>
          </a:prstGeom>
          <a:noFill/>
          <a:ln/>
        </p:spPr>
        <p:txBody>
          <a:bodyPr wrap="square" lIns="0" tIns="0" rIns="0" bIns="0" rtlCol="0" anchor="t"/>
          <a:lstStyle/>
          <a:p>
            <a:pPr marL="0" indent="0">
              <a:buNone/>
            </a:pPr>
            <a:r>
              <a:rPr lang="en-US" dirty="0">
                <a:solidFill>
                  <a:srgbClr val="2B241F"/>
                </a:solidFill>
                <a:latin typeface="Calibri" pitchFamily="34" charset="0"/>
                <a:ea typeface="Calibri" pitchFamily="34" charset="-122"/>
                <a:cs typeface="Calibri" pitchFamily="34" charset="-120"/>
              </a:rPr>
              <a:t>3 Näherinnen · 6 Reparateure · 4 Reparateurinnen</a:t>
            </a:r>
            <a:endParaRPr lang="en-US" dirty="0"/>
          </a:p>
        </p:txBody>
      </p:sp>
      <p:sp>
        <p:nvSpPr>
          <p:cNvPr id="13" name="Shape 10"/>
          <p:cNvSpPr/>
          <p:nvPr/>
        </p:nvSpPr>
        <p:spPr>
          <a:xfrm>
            <a:off x="594360" y="4648621"/>
            <a:ext cx="82296" cy="82296"/>
          </a:xfrm>
          <a:prstGeom prst="ellipse">
            <a:avLst/>
          </a:prstGeom>
          <a:solidFill>
            <a:srgbClr val="C2693D"/>
          </a:solidFill>
          <a:ln/>
        </p:spPr>
        <p:txBody>
          <a:bodyPr/>
          <a:lstStyle/>
          <a:p>
            <a:endParaRPr lang="de-DE" sz="2800"/>
          </a:p>
        </p:txBody>
      </p:sp>
      <p:sp>
        <p:nvSpPr>
          <p:cNvPr id="14" name="Text 11"/>
          <p:cNvSpPr/>
          <p:nvPr/>
        </p:nvSpPr>
        <p:spPr>
          <a:xfrm>
            <a:off x="841248" y="4548037"/>
            <a:ext cx="4663440" cy="640080"/>
          </a:xfrm>
          <a:prstGeom prst="rect">
            <a:avLst/>
          </a:prstGeom>
          <a:noFill/>
          <a:ln/>
        </p:spPr>
        <p:txBody>
          <a:bodyPr wrap="square" lIns="0" tIns="0" rIns="0" bIns="0" rtlCol="0" anchor="t"/>
          <a:lstStyle/>
          <a:p>
            <a:pPr marL="0" indent="0">
              <a:buNone/>
            </a:pPr>
            <a:r>
              <a:rPr lang="en-US" dirty="0">
                <a:solidFill>
                  <a:srgbClr val="2B241F"/>
                </a:solidFill>
                <a:latin typeface="Calibri" pitchFamily="34" charset="0"/>
                <a:ea typeface="Calibri" pitchFamily="34" charset="-122"/>
                <a:cs typeface="Calibri" pitchFamily="34" charset="-120"/>
              </a:rPr>
              <a:t>2 jugendliche Reparateure · 8 Damen in Küche und Anmeldung</a:t>
            </a:r>
            <a:endParaRPr lang="en-US" dirty="0"/>
          </a:p>
        </p:txBody>
      </p:sp>
      <p:pic>
        <p:nvPicPr>
          <p:cNvPr id="15" name="Image 1" descr="assets/cafekaputt.png"/>
          <p:cNvPicPr>
            <a:picLocks noChangeAspect="1"/>
          </p:cNvPicPr>
          <p:nvPr/>
        </p:nvPicPr>
        <p:blipFill>
          <a:blip r:embed="rId4"/>
          <a:srcRect/>
          <a:stretch/>
        </p:blipFill>
        <p:spPr>
          <a:xfrm>
            <a:off x="5760720" y="1783080"/>
            <a:ext cx="5852160" cy="4251960"/>
          </a:xfrm>
          <a:prstGeom prst="rect">
            <a:avLst/>
          </a:prstGeom>
          <a:effectLst>
            <a:outerShdw blurRad="101600" dist="38100" dir="2700000" algn="bl" rotWithShape="0">
              <a:srgbClr val="000000">
                <a:alpha val="18000"/>
              </a:srgbClr>
            </a:outerShdw>
          </a:effectLst>
        </p:spPr>
      </p:pic>
      <p:sp>
        <p:nvSpPr>
          <p:cNvPr id="16" name="Text 12"/>
          <p:cNvSpPr/>
          <p:nvPr/>
        </p:nvSpPr>
        <p:spPr>
          <a:xfrm>
            <a:off x="548640" y="6473952"/>
            <a:ext cx="7315200" cy="274320"/>
          </a:xfrm>
          <a:prstGeom prst="rect">
            <a:avLst/>
          </a:prstGeom>
          <a:noFill/>
          <a:ln/>
        </p:spPr>
        <p:txBody>
          <a:bodyPr wrap="square" lIns="0" tIns="0" rIns="0" bIns="0" rtlCol="0" anchor="ctr"/>
          <a:lstStyle/>
          <a:p>
            <a:pPr marL="0" indent="0" algn="l">
              <a:buNone/>
            </a:pPr>
            <a:r>
              <a:rPr lang="en-US" sz="900" dirty="0">
                <a:solidFill>
                  <a:srgbClr val="726C66"/>
                </a:solidFill>
                <a:latin typeface="Calibri" pitchFamily="34" charset="0"/>
                <a:ea typeface="Calibri" pitchFamily="34" charset="-122"/>
                <a:cs typeface="Calibri" pitchFamily="34" charset="-120"/>
              </a:rPr>
              <a:t>Bürgerhaus Löwen eG  ·  Generalversammlung 27.06.2026</a:t>
            </a:r>
            <a:endParaRPr lang="en-US" sz="900" dirty="0"/>
          </a:p>
        </p:txBody>
      </p:sp>
      <p:sp>
        <p:nvSpPr>
          <p:cNvPr id="17" name="Text 13"/>
          <p:cNvSpPr/>
          <p:nvPr/>
        </p:nvSpPr>
        <p:spPr>
          <a:xfrm>
            <a:off x="10725912" y="6473952"/>
            <a:ext cx="914400" cy="274320"/>
          </a:xfrm>
          <a:prstGeom prst="rect">
            <a:avLst/>
          </a:prstGeom>
          <a:noFill/>
          <a:ln/>
        </p:spPr>
        <p:txBody>
          <a:bodyPr wrap="square" lIns="0" tIns="0" rIns="0" bIns="0" rtlCol="0" anchor="ctr"/>
          <a:lstStyle/>
          <a:p>
            <a:pPr marL="0" indent="0" algn="r">
              <a:buNone/>
            </a:pPr>
            <a:r>
              <a:rPr lang="en-US" sz="900" dirty="0">
                <a:solidFill>
                  <a:srgbClr val="726C66"/>
                </a:solidFill>
                <a:latin typeface="Calibri" pitchFamily="34" charset="0"/>
                <a:ea typeface="Calibri" pitchFamily="34" charset="-122"/>
                <a:cs typeface="Calibri" pitchFamily="34" charset="-120"/>
              </a:rPr>
              <a:t>33</a:t>
            </a:r>
            <a:endParaRPr lang="en-US" sz="900"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name="Slide 28">
    <p:bg>
      <p:bgPr>
        <a:solidFill>
          <a:srgbClr val="FFFFFF"/>
        </a:solidFill>
        <a:effectLst/>
      </p:bgPr>
    </p:bg>
    <p:spTree>
      <p:nvGrpSpPr>
        <p:cNvPr id="1" name=""/>
        <p:cNvGrpSpPr/>
        <p:nvPr/>
      </p:nvGrpSpPr>
      <p:grpSpPr>
        <a:xfrm>
          <a:off x="0" y="0"/>
          <a:ext cx="0" cy="0"/>
          <a:chOff x="0" y="0"/>
          <a:chExt cx="0" cy="0"/>
        </a:xfrm>
      </p:grpSpPr>
      <p:pic>
        <p:nvPicPr>
          <p:cNvPr id="2" name="Image 0" descr="assets/logo_transparent.png"/>
          <p:cNvPicPr>
            <a:picLocks noChangeAspect="1"/>
          </p:cNvPicPr>
          <p:nvPr/>
        </p:nvPicPr>
        <p:blipFill>
          <a:blip r:embed="rId3"/>
          <a:stretch>
            <a:fillRect/>
          </a:stretch>
        </p:blipFill>
        <p:spPr>
          <a:xfrm>
            <a:off x="9354312" y="384048"/>
            <a:ext cx="2286000" cy="418247"/>
          </a:xfrm>
          <a:prstGeom prst="rect">
            <a:avLst/>
          </a:prstGeom>
        </p:spPr>
      </p:pic>
      <p:sp>
        <p:nvSpPr>
          <p:cNvPr id="3" name="Text 0"/>
          <p:cNvSpPr/>
          <p:nvPr/>
        </p:nvSpPr>
        <p:spPr>
          <a:xfrm>
            <a:off x="548640" y="292608"/>
            <a:ext cx="10515600" cy="274320"/>
          </a:xfrm>
          <a:prstGeom prst="rect">
            <a:avLst/>
          </a:prstGeom>
          <a:noFill/>
          <a:ln/>
        </p:spPr>
        <p:txBody>
          <a:bodyPr wrap="square" lIns="0" tIns="0" rIns="0" bIns="0" rtlCol="0" anchor="ctr"/>
          <a:lstStyle/>
          <a:p>
            <a:pPr marL="0" indent="0">
              <a:buNone/>
            </a:pPr>
            <a:r>
              <a:rPr lang="en-US" sz="1200" b="1" kern="0" spc="150" dirty="0">
                <a:solidFill>
                  <a:srgbClr val="C2693D"/>
                </a:solidFill>
                <a:latin typeface="Calibri" pitchFamily="34" charset="0"/>
                <a:ea typeface="Calibri" pitchFamily="34" charset="-122"/>
                <a:cs typeface="Calibri" pitchFamily="34" charset="-120"/>
              </a:rPr>
              <a:t>QUARTIERMANAGEMENT</a:t>
            </a:r>
            <a:endParaRPr lang="en-US" sz="1200" dirty="0"/>
          </a:p>
        </p:txBody>
      </p:sp>
      <p:sp>
        <p:nvSpPr>
          <p:cNvPr id="4" name="Text 1"/>
          <p:cNvSpPr/>
          <p:nvPr/>
        </p:nvSpPr>
        <p:spPr>
          <a:xfrm>
            <a:off x="548640" y="566928"/>
            <a:ext cx="10789920" cy="640080"/>
          </a:xfrm>
          <a:prstGeom prst="rect">
            <a:avLst/>
          </a:prstGeom>
          <a:noFill/>
          <a:ln/>
        </p:spPr>
        <p:txBody>
          <a:bodyPr wrap="square" lIns="0" tIns="0" rIns="0" bIns="0" rtlCol="0" anchor="ctr"/>
          <a:lstStyle/>
          <a:p>
            <a:pPr marL="0" indent="0">
              <a:buNone/>
            </a:pPr>
            <a:r>
              <a:rPr lang="en-US" sz="3000" b="1" dirty="0">
                <a:solidFill>
                  <a:srgbClr val="2B241F"/>
                </a:solidFill>
                <a:latin typeface="Cambria" pitchFamily="34" charset="0"/>
                <a:ea typeface="Cambria" pitchFamily="34" charset="-122"/>
                <a:cs typeface="Cambria" pitchFamily="34" charset="-120"/>
              </a:rPr>
              <a:t>Café Kaputt - Solarfahrzeug-Aktion</a:t>
            </a:r>
            <a:endParaRPr lang="en-US" sz="3000" dirty="0"/>
          </a:p>
        </p:txBody>
      </p:sp>
      <p:sp>
        <p:nvSpPr>
          <p:cNvPr id="5" name="Shape 2"/>
          <p:cNvSpPr/>
          <p:nvPr/>
        </p:nvSpPr>
        <p:spPr>
          <a:xfrm>
            <a:off x="594360" y="2350008"/>
            <a:ext cx="82296" cy="82296"/>
          </a:xfrm>
          <a:prstGeom prst="ellipse">
            <a:avLst/>
          </a:prstGeom>
          <a:solidFill>
            <a:srgbClr val="C2693D"/>
          </a:solidFill>
          <a:ln/>
        </p:spPr>
        <p:txBody>
          <a:bodyPr/>
          <a:lstStyle/>
          <a:p>
            <a:endParaRPr lang="de-DE" sz="2400"/>
          </a:p>
        </p:txBody>
      </p:sp>
      <p:sp>
        <p:nvSpPr>
          <p:cNvPr id="6" name="Text 3"/>
          <p:cNvSpPr/>
          <p:nvPr/>
        </p:nvSpPr>
        <p:spPr>
          <a:xfrm>
            <a:off x="841248" y="2249424"/>
            <a:ext cx="4937760" cy="822960"/>
          </a:xfrm>
          <a:prstGeom prst="rect">
            <a:avLst/>
          </a:prstGeom>
          <a:noFill/>
          <a:ln/>
        </p:spPr>
        <p:txBody>
          <a:bodyPr wrap="square" lIns="0" tIns="0" rIns="0" bIns="0" rtlCol="0" anchor="t"/>
          <a:lstStyle/>
          <a:p>
            <a:pPr marL="0" indent="0">
              <a:buNone/>
            </a:pPr>
            <a:r>
              <a:rPr lang="en-US" sz="1600" dirty="0">
                <a:solidFill>
                  <a:srgbClr val="2B241F"/>
                </a:solidFill>
                <a:latin typeface="Calibri" pitchFamily="34" charset="0"/>
                <a:ea typeface="Calibri" pitchFamily="34" charset="-122"/>
                <a:cs typeface="Calibri" pitchFamily="34" charset="-120"/>
              </a:rPr>
              <a:t>28.03.2026: Bau von Solarfahrzeugen mit einer Gruppe von Pfadfindern und Ministranten</a:t>
            </a:r>
            <a:endParaRPr lang="en-US" sz="1600" dirty="0"/>
          </a:p>
        </p:txBody>
      </p:sp>
      <p:sp>
        <p:nvSpPr>
          <p:cNvPr id="7" name="Shape 4"/>
          <p:cNvSpPr/>
          <p:nvPr/>
        </p:nvSpPr>
        <p:spPr>
          <a:xfrm>
            <a:off x="594360" y="2918245"/>
            <a:ext cx="82296" cy="82296"/>
          </a:xfrm>
          <a:prstGeom prst="ellipse">
            <a:avLst/>
          </a:prstGeom>
          <a:solidFill>
            <a:srgbClr val="C2693D"/>
          </a:solidFill>
          <a:ln/>
        </p:spPr>
        <p:txBody>
          <a:bodyPr/>
          <a:lstStyle/>
          <a:p>
            <a:endParaRPr lang="de-DE" sz="2400"/>
          </a:p>
        </p:txBody>
      </p:sp>
      <p:sp>
        <p:nvSpPr>
          <p:cNvPr id="8" name="Text 5"/>
          <p:cNvSpPr/>
          <p:nvPr/>
        </p:nvSpPr>
        <p:spPr>
          <a:xfrm>
            <a:off x="841248" y="2845654"/>
            <a:ext cx="4937760" cy="914400"/>
          </a:xfrm>
          <a:prstGeom prst="rect">
            <a:avLst/>
          </a:prstGeom>
          <a:noFill/>
          <a:ln/>
        </p:spPr>
        <p:txBody>
          <a:bodyPr wrap="square" lIns="0" tIns="0" rIns="0" bIns="0" rtlCol="0" anchor="t"/>
          <a:lstStyle/>
          <a:p>
            <a:pPr marL="0" indent="0">
              <a:buNone/>
            </a:pPr>
            <a:r>
              <a:rPr lang="en-US" sz="1600" dirty="0">
                <a:solidFill>
                  <a:srgbClr val="2B241F"/>
                </a:solidFill>
                <a:latin typeface="Calibri" pitchFamily="34" charset="0"/>
                <a:ea typeface="Calibri" pitchFamily="34" charset="-122"/>
                <a:cs typeface="Calibri" pitchFamily="34" charset="-120"/>
              </a:rPr>
              <a:t>Witterungsbedingt konnte an diesem Tag kein Test </a:t>
            </a:r>
            <a:r>
              <a:rPr lang="en-US" sz="1600" dirty="0" err="1">
                <a:solidFill>
                  <a:srgbClr val="2B241F"/>
                </a:solidFill>
                <a:latin typeface="Calibri" pitchFamily="34" charset="0"/>
                <a:ea typeface="Calibri" pitchFamily="34" charset="-122"/>
                <a:cs typeface="Calibri" pitchFamily="34" charset="-120"/>
              </a:rPr>
              <a:t>stattfinden</a:t>
            </a:r>
            <a:r>
              <a:rPr lang="en-US" sz="1600" dirty="0">
                <a:solidFill>
                  <a:srgbClr val="2B241F"/>
                </a:solidFill>
                <a:latin typeface="Calibri" pitchFamily="34" charset="0"/>
                <a:ea typeface="Calibri" pitchFamily="34" charset="-122"/>
                <a:cs typeface="Calibri" pitchFamily="34" charset="-120"/>
              </a:rPr>
              <a:t> - Rückmeldungen zeigen aber, dass die Fahrzeuge gut unterwegs sind.</a:t>
            </a:r>
            <a:endParaRPr lang="en-US" sz="1600" dirty="0"/>
          </a:p>
        </p:txBody>
      </p:sp>
      <p:sp>
        <p:nvSpPr>
          <p:cNvPr id="9" name="Shape 6"/>
          <p:cNvSpPr/>
          <p:nvPr/>
        </p:nvSpPr>
        <p:spPr>
          <a:xfrm>
            <a:off x="594360" y="3822380"/>
            <a:ext cx="82296" cy="82296"/>
          </a:xfrm>
          <a:prstGeom prst="ellipse">
            <a:avLst/>
          </a:prstGeom>
          <a:solidFill>
            <a:srgbClr val="C2693D"/>
          </a:solidFill>
          <a:ln/>
        </p:spPr>
        <p:txBody>
          <a:bodyPr/>
          <a:lstStyle/>
          <a:p>
            <a:endParaRPr lang="de-DE" sz="2400"/>
          </a:p>
        </p:txBody>
      </p:sp>
      <p:sp>
        <p:nvSpPr>
          <p:cNvPr id="10" name="Text 7"/>
          <p:cNvSpPr/>
          <p:nvPr/>
        </p:nvSpPr>
        <p:spPr>
          <a:xfrm>
            <a:off x="841248" y="3721814"/>
            <a:ext cx="4937760" cy="640080"/>
          </a:xfrm>
          <a:prstGeom prst="rect">
            <a:avLst/>
          </a:prstGeom>
          <a:noFill/>
          <a:ln/>
        </p:spPr>
        <p:txBody>
          <a:bodyPr wrap="square" lIns="0" tIns="0" rIns="0" bIns="0" rtlCol="0" anchor="t"/>
          <a:lstStyle/>
          <a:p>
            <a:pPr marL="0" indent="0">
              <a:buNone/>
            </a:pPr>
            <a:r>
              <a:rPr lang="en-US" sz="1600" dirty="0">
                <a:solidFill>
                  <a:srgbClr val="2B241F"/>
                </a:solidFill>
                <a:latin typeface="Calibri" pitchFamily="34" charset="0"/>
                <a:ea typeface="Calibri" pitchFamily="34" charset="-122"/>
                <a:cs typeface="Calibri" pitchFamily="34" charset="-120"/>
              </a:rPr>
              <a:t>Mit Kuchen und großem Engagement unterstützt von Elke und Friedbert Kohout.</a:t>
            </a:r>
            <a:endParaRPr lang="en-US" sz="1600" dirty="0"/>
          </a:p>
        </p:txBody>
      </p:sp>
      <p:pic>
        <p:nvPicPr>
          <p:cNvPr id="11" name="Image 1" descr="assets/solar_auto.png"/>
          <p:cNvPicPr>
            <a:picLocks noChangeAspect="1"/>
          </p:cNvPicPr>
          <p:nvPr/>
        </p:nvPicPr>
        <p:blipFill>
          <a:blip r:embed="rId4"/>
          <a:srcRect/>
          <a:stretch/>
        </p:blipFill>
        <p:spPr>
          <a:xfrm>
            <a:off x="8183880" y="1783080"/>
            <a:ext cx="3456432" cy="2240280"/>
          </a:xfrm>
          <a:prstGeom prst="rect">
            <a:avLst/>
          </a:prstGeom>
          <a:effectLst>
            <a:outerShdw blurRad="101600" dist="38100" dir="2700000" algn="bl" rotWithShape="0">
              <a:srgbClr val="000000">
                <a:alpha val="18000"/>
              </a:srgbClr>
            </a:outerShdw>
          </a:effectLst>
        </p:spPr>
      </p:pic>
      <p:pic>
        <p:nvPicPr>
          <p:cNvPr id="12" name="Image 2" descr="assets/solar_gruppe.png"/>
          <p:cNvPicPr>
            <a:picLocks noChangeAspect="1"/>
          </p:cNvPicPr>
          <p:nvPr/>
        </p:nvPicPr>
        <p:blipFill>
          <a:blip r:embed="rId5"/>
          <a:srcRect/>
          <a:stretch/>
        </p:blipFill>
        <p:spPr>
          <a:xfrm>
            <a:off x="5989320" y="4160520"/>
            <a:ext cx="5650992" cy="1874520"/>
          </a:xfrm>
          <a:prstGeom prst="rect">
            <a:avLst/>
          </a:prstGeom>
          <a:effectLst>
            <a:outerShdw blurRad="101600" dist="38100" dir="2700000" algn="bl" rotWithShape="0">
              <a:srgbClr val="000000">
                <a:alpha val="18000"/>
              </a:srgbClr>
            </a:outerShdw>
          </a:effectLst>
        </p:spPr>
      </p:pic>
      <p:sp>
        <p:nvSpPr>
          <p:cNvPr id="13" name="Text 8"/>
          <p:cNvSpPr/>
          <p:nvPr/>
        </p:nvSpPr>
        <p:spPr>
          <a:xfrm>
            <a:off x="548640" y="6473952"/>
            <a:ext cx="7315200" cy="274320"/>
          </a:xfrm>
          <a:prstGeom prst="rect">
            <a:avLst/>
          </a:prstGeom>
          <a:noFill/>
          <a:ln/>
        </p:spPr>
        <p:txBody>
          <a:bodyPr wrap="square" lIns="0" tIns="0" rIns="0" bIns="0" rtlCol="0" anchor="ctr"/>
          <a:lstStyle/>
          <a:p>
            <a:pPr marL="0" indent="0" algn="l">
              <a:buNone/>
            </a:pPr>
            <a:r>
              <a:rPr lang="en-US" sz="900" dirty="0">
                <a:solidFill>
                  <a:srgbClr val="726C66"/>
                </a:solidFill>
                <a:latin typeface="Calibri" pitchFamily="34" charset="0"/>
                <a:ea typeface="Calibri" pitchFamily="34" charset="-122"/>
                <a:cs typeface="Calibri" pitchFamily="34" charset="-120"/>
              </a:rPr>
              <a:t>Bürgerhaus Löwen eG  ·  Generalversammlung 27.06.2026</a:t>
            </a:r>
            <a:endParaRPr lang="en-US" sz="900" dirty="0"/>
          </a:p>
        </p:txBody>
      </p:sp>
      <p:sp>
        <p:nvSpPr>
          <p:cNvPr id="14" name="Text 9"/>
          <p:cNvSpPr/>
          <p:nvPr/>
        </p:nvSpPr>
        <p:spPr>
          <a:xfrm>
            <a:off x="10725912" y="6473952"/>
            <a:ext cx="914400" cy="274320"/>
          </a:xfrm>
          <a:prstGeom prst="rect">
            <a:avLst/>
          </a:prstGeom>
          <a:noFill/>
          <a:ln/>
        </p:spPr>
        <p:txBody>
          <a:bodyPr wrap="square" lIns="0" tIns="0" rIns="0" bIns="0" rtlCol="0" anchor="ctr"/>
          <a:lstStyle/>
          <a:p>
            <a:pPr marL="0" indent="0" algn="r">
              <a:buNone/>
            </a:pPr>
            <a:r>
              <a:rPr lang="en-US" sz="900" dirty="0">
                <a:solidFill>
                  <a:srgbClr val="726C66"/>
                </a:solidFill>
                <a:latin typeface="Calibri" pitchFamily="34" charset="0"/>
                <a:ea typeface="Calibri" pitchFamily="34" charset="-122"/>
                <a:cs typeface="Calibri" pitchFamily="34" charset="-120"/>
              </a:rPr>
              <a:t>34</a:t>
            </a:r>
            <a:endParaRPr lang="en-US" sz="9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2B241F"/>
        </a:solidFill>
        <a:effectLst/>
      </p:bgPr>
    </p:bg>
    <p:spTree>
      <p:nvGrpSpPr>
        <p:cNvPr id="1" name=""/>
        <p:cNvGrpSpPr/>
        <p:nvPr/>
      </p:nvGrpSpPr>
      <p:grpSpPr>
        <a:xfrm>
          <a:off x="0" y="0"/>
          <a:ext cx="0" cy="0"/>
          <a:chOff x="0" y="0"/>
          <a:chExt cx="0" cy="0"/>
        </a:xfrm>
      </p:grpSpPr>
      <p:sp>
        <p:nvSpPr>
          <p:cNvPr id="2" name="Shape 0"/>
          <p:cNvSpPr/>
          <p:nvPr/>
        </p:nvSpPr>
        <p:spPr>
          <a:xfrm>
            <a:off x="8503920" y="-2011680"/>
            <a:ext cx="5943600" cy="5943600"/>
          </a:xfrm>
          <a:prstGeom prst="ellipse">
            <a:avLst/>
          </a:prstGeom>
          <a:solidFill>
            <a:srgbClr val="1F1A16"/>
          </a:solidFill>
          <a:ln/>
        </p:spPr>
        <p:txBody>
          <a:bodyPr/>
          <a:lstStyle/>
          <a:p>
            <a:endParaRPr lang="de-DE"/>
          </a:p>
        </p:txBody>
      </p:sp>
      <p:sp>
        <p:nvSpPr>
          <p:cNvPr id="3" name="Shape 1"/>
          <p:cNvSpPr/>
          <p:nvPr/>
        </p:nvSpPr>
        <p:spPr>
          <a:xfrm>
            <a:off x="-2194560" y="4206240"/>
            <a:ext cx="5029200" cy="5029200"/>
          </a:xfrm>
          <a:prstGeom prst="ellipse">
            <a:avLst/>
          </a:prstGeom>
          <a:solidFill>
            <a:srgbClr val="1F1A16"/>
          </a:solidFill>
          <a:ln/>
        </p:spPr>
        <p:txBody>
          <a:bodyPr/>
          <a:lstStyle/>
          <a:p>
            <a:endParaRPr lang="de-DE"/>
          </a:p>
        </p:txBody>
      </p:sp>
      <p:pic>
        <p:nvPicPr>
          <p:cNvPr id="4" name="Image 0" descr="assets/logo_transparent.png"/>
          <p:cNvPicPr>
            <a:picLocks noChangeAspect="1"/>
          </p:cNvPicPr>
          <p:nvPr/>
        </p:nvPicPr>
        <p:blipFill>
          <a:blip r:embed="rId3"/>
          <a:stretch>
            <a:fillRect/>
          </a:stretch>
        </p:blipFill>
        <p:spPr>
          <a:xfrm>
            <a:off x="777240" y="548640"/>
            <a:ext cx="2194560" cy="405079"/>
          </a:xfrm>
          <a:prstGeom prst="rect">
            <a:avLst/>
          </a:prstGeom>
        </p:spPr>
      </p:pic>
      <p:sp>
        <p:nvSpPr>
          <p:cNvPr id="5" name="Text 2"/>
          <p:cNvSpPr/>
          <p:nvPr/>
        </p:nvSpPr>
        <p:spPr>
          <a:xfrm>
            <a:off x="777240" y="2194560"/>
            <a:ext cx="8229600" cy="365760"/>
          </a:xfrm>
          <a:prstGeom prst="rect">
            <a:avLst/>
          </a:prstGeom>
          <a:noFill/>
          <a:ln/>
        </p:spPr>
        <p:txBody>
          <a:bodyPr wrap="square" lIns="0" tIns="0" rIns="0" bIns="0" rtlCol="0" anchor="ctr"/>
          <a:lstStyle/>
          <a:p>
            <a:pPr marL="0" indent="0">
              <a:buNone/>
            </a:pPr>
            <a:r>
              <a:rPr lang="en-US" b="1" kern="0" spc="150" dirty="0">
                <a:solidFill>
                  <a:srgbClr val="E2A076"/>
                </a:solidFill>
                <a:latin typeface="Calibri" pitchFamily="34" charset="0"/>
                <a:ea typeface="Calibri" pitchFamily="34" charset="-122"/>
                <a:cs typeface="Calibri" pitchFamily="34" charset="-120"/>
              </a:rPr>
              <a:t>TAGESORDNUNGSPUNKT 1</a:t>
            </a:r>
            <a:endParaRPr lang="en-US" dirty="0"/>
          </a:p>
        </p:txBody>
      </p:sp>
      <p:sp>
        <p:nvSpPr>
          <p:cNvPr id="6" name="Text 3"/>
          <p:cNvSpPr/>
          <p:nvPr/>
        </p:nvSpPr>
        <p:spPr>
          <a:xfrm>
            <a:off x="777240" y="2578608"/>
            <a:ext cx="9875520" cy="1188720"/>
          </a:xfrm>
          <a:prstGeom prst="rect">
            <a:avLst/>
          </a:prstGeom>
          <a:noFill/>
          <a:ln/>
        </p:spPr>
        <p:txBody>
          <a:bodyPr wrap="square" lIns="0" tIns="0" rIns="0" bIns="0" rtlCol="0" anchor="ctr"/>
          <a:lstStyle/>
          <a:p>
            <a:pPr marL="0" indent="0">
              <a:lnSpc>
                <a:spcPct val="105000"/>
              </a:lnSpc>
              <a:buNone/>
            </a:pPr>
            <a:r>
              <a:rPr lang="en-US" sz="3600" b="1" dirty="0" err="1">
                <a:solidFill>
                  <a:srgbClr val="FFFFFF"/>
                </a:solidFill>
                <a:latin typeface="Cambria" pitchFamily="34" charset="0"/>
                <a:ea typeface="Cambria" pitchFamily="34" charset="-122"/>
                <a:cs typeface="Cambria" pitchFamily="34" charset="-120"/>
              </a:rPr>
              <a:t>Eröffnung</a:t>
            </a:r>
            <a:r>
              <a:rPr lang="en-US" sz="3600" b="1" dirty="0">
                <a:solidFill>
                  <a:srgbClr val="FFFFFF"/>
                </a:solidFill>
                <a:latin typeface="Cambria" pitchFamily="34" charset="0"/>
                <a:ea typeface="Cambria" pitchFamily="34" charset="-122"/>
                <a:cs typeface="Cambria" pitchFamily="34" charset="-120"/>
              </a:rPr>
              <a:t> und </a:t>
            </a:r>
            <a:r>
              <a:rPr lang="en-US" sz="3600" b="1" dirty="0" err="1">
                <a:solidFill>
                  <a:srgbClr val="FFFFFF"/>
                </a:solidFill>
                <a:latin typeface="Cambria" pitchFamily="34" charset="0"/>
                <a:ea typeface="Cambria" pitchFamily="34" charset="-122"/>
                <a:cs typeface="Cambria" pitchFamily="34" charset="-120"/>
              </a:rPr>
              <a:t>Begrüßung</a:t>
            </a:r>
            <a:endParaRPr lang="en-US" sz="3600" dirty="0"/>
          </a:p>
        </p:txBody>
      </p:sp>
      <p:sp>
        <p:nvSpPr>
          <p:cNvPr id="7" name="Text 4"/>
          <p:cNvSpPr/>
          <p:nvPr/>
        </p:nvSpPr>
        <p:spPr>
          <a:xfrm>
            <a:off x="777240" y="3904488"/>
            <a:ext cx="7315200" cy="292608"/>
          </a:xfrm>
          <a:prstGeom prst="rect">
            <a:avLst/>
          </a:prstGeom>
          <a:noFill/>
          <a:ln/>
        </p:spPr>
        <p:txBody>
          <a:bodyPr wrap="square" lIns="0" tIns="0" rIns="0" bIns="0" rtlCol="0" anchor="ctr"/>
          <a:lstStyle/>
          <a:p>
            <a:pPr marL="0" indent="0">
              <a:buNone/>
            </a:pPr>
            <a:r>
              <a:rPr lang="en-US" sz="1500" b="1" dirty="0">
                <a:solidFill>
                  <a:srgbClr val="FFFFFF"/>
                </a:solidFill>
                <a:latin typeface="Calibri" pitchFamily="34" charset="0"/>
                <a:ea typeface="Calibri" pitchFamily="34" charset="-122"/>
                <a:cs typeface="Calibri" pitchFamily="34" charset="-120"/>
              </a:rPr>
              <a:t>Hans-Gerd Coenen</a:t>
            </a:r>
            <a:endParaRPr lang="en-US" sz="1500" dirty="0"/>
          </a:p>
        </p:txBody>
      </p:sp>
      <p:sp>
        <p:nvSpPr>
          <p:cNvPr id="8" name="Text 5"/>
          <p:cNvSpPr/>
          <p:nvPr/>
        </p:nvSpPr>
        <p:spPr>
          <a:xfrm>
            <a:off x="777240" y="4197096"/>
            <a:ext cx="7315200" cy="274320"/>
          </a:xfrm>
          <a:prstGeom prst="rect">
            <a:avLst/>
          </a:prstGeom>
          <a:noFill/>
          <a:ln/>
        </p:spPr>
        <p:txBody>
          <a:bodyPr wrap="square" lIns="0" tIns="0" rIns="0" bIns="0" rtlCol="0" anchor="ctr"/>
          <a:lstStyle/>
          <a:p>
            <a:pPr marL="0" indent="0">
              <a:buNone/>
            </a:pPr>
            <a:r>
              <a:rPr lang="en-US" sz="1200" dirty="0">
                <a:solidFill>
                  <a:srgbClr val="E2A076"/>
                </a:solidFill>
                <a:latin typeface="Calibri" pitchFamily="34" charset="0"/>
                <a:ea typeface="Calibri" pitchFamily="34" charset="-122"/>
                <a:cs typeface="Calibri" pitchFamily="34" charset="-120"/>
              </a:rPr>
              <a:t>Vorsitzender des Aufsichtsrats</a:t>
            </a:r>
            <a:endParaRPr lang="en-US" sz="1200" dirty="0"/>
          </a:p>
        </p:txBody>
      </p:sp>
      <p:sp>
        <p:nvSpPr>
          <p:cNvPr id="9" name="Text 6"/>
          <p:cNvSpPr/>
          <p:nvPr/>
        </p:nvSpPr>
        <p:spPr>
          <a:xfrm>
            <a:off x="548640" y="6473952"/>
            <a:ext cx="7315200" cy="274320"/>
          </a:xfrm>
          <a:prstGeom prst="rect">
            <a:avLst/>
          </a:prstGeom>
          <a:noFill/>
          <a:ln/>
        </p:spPr>
        <p:txBody>
          <a:bodyPr wrap="square" lIns="0" tIns="0" rIns="0" bIns="0" rtlCol="0" anchor="ctr"/>
          <a:lstStyle/>
          <a:p>
            <a:pPr marL="0" indent="0" algn="l">
              <a:buNone/>
            </a:pPr>
            <a:r>
              <a:rPr lang="en-US" sz="900" dirty="0">
                <a:solidFill>
                  <a:srgbClr val="B9B0A6"/>
                </a:solidFill>
                <a:latin typeface="Calibri" pitchFamily="34" charset="0"/>
                <a:ea typeface="Calibri" pitchFamily="34" charset="-122"/>
                <a:cs typeface="Calibri" pitchFamily="34" charset="-120"/>
              </a:rPr>
              <a:t>Bürgerhaus Löwen eG  ·  Generalversammlung 27.06.2026</a:t>
            </a:r>
            <a:endParaRPr lang="en-US" sz="900" dirty="0"/>
          </a:p>
        </p:txBody>
      </p:sp>
      <p:sp>
        <p:nvSpPr>
          <p:cNvPr id="10" name="Text 7"/>
          <p:cNvSpPr/>
          <p:nvPr/>
        </p:nvSpPr>
        <p:spPr>
          <a:xfrm>
            <a:off x="10725912" y="6473952"/>
            <a:ext cx="914400" cy="274320"/>
          </a:xfrm>
          <a:prstGeom prst="rect">
            <a:avLst/>
          </a:prstGeom>
          <a:noFill/>
          <a:ln/>
        </p:spPr>
        <p:txBody>
          <a:bodyPr wrap="square" lIns="0" tIns="0" rIns="0" bIns="0" rtlCol="0" anchor="ctr"/>
          <a:lstStyle/>
          <a:p>
            <a:pPr marL="0" indent="0" algn="r">
              <a:buNone/>
            </a:pPr>
            <a:r>
              <a:rPr lang="en-US" sz="900" dirty="0">
                <a:solidFill>
                  <a:srgbClr val="B9B0A6"/>
                </a:solidFill>
                <a:latin typeface="Calibri" pitchFamily="34" charset="0"/>
                <a:ea typeface="Calibri" pitchFamily="34" charset="-122"/>
                <a:cs typeface="Calibri" pitchFamily="34" charset="-120"/>
              </a:rPr>
              <a:t>2</a:t>
            </a:r>
            <a:endParaRPr lang="en-US" sz="900"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name="Slide 29">
    <p:bg>
      <p:bgPr>
        <a:solidFill>
          <a:srgbClr val="FFFFFF"/>
        </a:solidFill>
        <a:effectLst/>
      </p:bgPr>
    </p:bg>
    <p:spTree>
      <p:nvGrpSpPr>
        <p:cNvPr id="1" name=""/>
        <p:cNvGrpSpPr/>
        <p:nvPr/>
      </p:nvGrpSpPr>
      <p:grpSpPr>
        <a:xfrm>
          <a:off x="0" y="0"/>
          <a:ext cx="0" cy="0"/>
          <a:chOff x="0" y="0"/>
          <a:chExt cx="0" cy="0"/>
        </a:xfrm>
      </p:grpSpPr>
      <p:pic>
        <p:nvPicPr>
          <p:cNvPr id="2" name="Image 0" descr="assets/logo_transparent.png"/>
          <p:cNvPicPr>
            <a:picLocks noChangeAspect="1"/>
          </p:cNvPicPr>
          <p:nvPr/>
        </p:nvPicPr>
        <p:blipFill>
          <a:blip r:embed="rId3"/>
          <a:stretch>
            <a:fillRect/>
          </a:stretch>
        </p:blipFill>
        <p:spPr>
          <a:xfrm>
            <a:off x="9354312" y="384048"/>
            <a:ext cx="2286000" cy="418247"/>
          </a:xfrm>
          <a:prstGeom prst="rect">
            <a:avLst/>
          </a:prstGeom>
        </p:spPr>
      </p:pic>
      <p:sp>
        <p:nvSpPr>
          <p:cNvPr id="3" name="Text 0"/>
          <p:cNvSpPr/>
          <p:nvPr/>
        </p:nvSpPr>
        <p:spPr>
          <a:xfrm>
            <a:off x="548640" y="292608"/>
            <a:ext cx="10515600" cy="274320"/>
          </a:xfrm>
          <a:prstGeom prst="rect">
            <a:avLst/>
          </a:prstGeom>
          <a:noFill/>
          <a:ln/>
        </p:spPr>
        <p:txBody>
          <a:bodyPr wrap="square" lIns="0" tIns="0" rIns="0" bIns="0" rtlCol="0" anchor="ctr"/>
          <a:lstStyle/>
          <a:p>
            <a:pPr marL="0" indent="0">
              <a:buNone/>
            </a:pPr>
            <a:r>
              <a:rPr lang="en-US" sz="1200" b="1" kern="0" spc="150" dirty="0">
                <a:solidFill>
                  <a:srgbClr val="C2693D"/>
                </a:solidFill>
                <a:latin typeface="Calibri" pitchFamily="34" charset="0"/>
                <a:ea typeface="Calibri" pitchFamily="34" charset="-122"/>
                <a:cs typeface="Calibri" pitchFamily="34" charset="-120"/>
              </a:rPr>
              <a:t>QUARTIERMANAGEMENT</a:t>
            </a:r>
            <a:endParaRPr lang="en-US" sz="1200" dirty="0"/>
          </a:p>
        </p:txBody>
      </p:sp>
      <p:sp>
        <p:nvSpPr>
          <p:cNvPr id="4" name="Text 1"/>
          <p:cNvSpPr/>
          <p:nvPr/>
        </p:nvSpPr>
        <p:spPr>
          <a:xfrm>
            <a:off x="548640" y="566928"/>
            <a:ext cx="10789920" cy="640080"/>
          </a:xfrm>
          <a:prstGeom prst="rect">
            <a:avLst/>
          </a:prstGeom>
          <a:noFill/>
          <a:ln/>
        </p:spPr>
        <p:txBody>
          <a:bodyPr wrap="square" lIns="0" tIns="0" rIns="0" bIns="0" rtlCol="0" anchor="ctr"/>
          <a:lstStyle/>
          <a:p>
            <a:pPr marL="0" indent="0">
              <a:buNone/>
            </a:pPr>
            <a:r>
              <a:rPr lang="en-US" sz="3000" b="1" dirty="0">
                <a:solidFill>
                  <a:srgbClr val="2B241F"/>
                </a:solidFill>
                <a:latin typeface="Cambria" pitchFamily="34" charset="0"/>
                <a:ea typeface="Cambria" pitchFamily="34" charset="-122"/>
                <a:cs typeface="Cambria" pitchFamily="34" charset="-120"/>
              </a:rPr>
              <a:t>Geplante Veranstaltungen</a:t>
            </a:r>
            <a:endParaRPr lang="en-US" sz="3000" dirty="0"/>
          </a:p>
        </p:txBody>
      </p:sp>
      <p:sp>
        <p:nvSpPr>
          <p:cNvPr id="5" name="Shape 2"/>
          <p:cNvSpPr/>
          <p:nvPr/>
        </p:nvSpPr>
        <p:spPr>
          <a:xfrm>
            <a:off x="7163853" y="3938293"/>
            <a:ext cx="2834640" cy="548640"/>
          </a:xfrm>
          <a:prstGeom prst="roundRect">
            <a:avLst>
              <a:gd name="adj" fmla="val 50000"/>
            </a:avLst>
          </a:prstGeom>
          <a:solidFill>
            <a:srgbClr val="C2693D"/>
          </a:solidFill>
          <a:ln/>
        </p:spPr>
        <p:txBody>
          <a:bodyPr/>
          <a:lstStyle/>
          <a:p>
            <a:endParaRPr lang="de-DE" sz="2400"/>
          </a:p>
        </p:txBody>
      </p:sp>
      <p:sp>
        <p:nvSpPr>
          <p:cNvPr id="6" name="Text 3"/>
          <p:cNvSpPr/>
          <p:nvPr/>
        </p:nvSpPr>
        <p:spPr>
          <a:xfrm>
            <a:off x="7163853" y="3938293"/>
            <a:ext cx="2834640" cy="548640"/>
          </a:xfrm>
          <a:prstGeom prst="rect">
            <a:avLst/>
          </a:prstGeom>
          <a:noFill/>
          <a:ln/>
        </p:spPr>
        <p:txBody>
          <a:bodyPr wrap="square" lIns="0" tIns="0" rIns="0" bIns="0" rtlCol="0" anchor="ctr"/>
          <a:lstStyle/>
          <a:p>
            <a:pPr marL="0" indent="0" algn="ctr">
              <a:buNone/>
            </a:pPr>
            <a:r>
              <a:rPr lang="en-US" sz="1600" b="1" kern="0" spc="100" dirty="0">
                <a:solidFill>
                  <a:srgbClr val="FFFFFF"/>
                </a:solidFill>
                <a:latin typeface="Calibri" pitchFamily="34" charset="0"/>
                <a:ea typeface="Calibri" pitchFamily="34" charset="-122"/>
                <a:cs typeface="Calibri" pitchFamily="34" charset="-120"/>
              </a:rPr>
              <a:t>SAVE THE DATE</a:t>
            </a:r>
            <a:endParaRPr lang="en-US" sz="1600" dirty="0"/>
          </a:p>
        </p:txBody>
      </p:sp>
      <p:sp>
        <p:nvSpPr>
          <p:cNvPr id="7" name="Shape 4"/>
          <p:cNvSpPr/>
          <p:nvPr/>
        </p:nvSpPr>
        <p:spPr>
          <a:xfrm>
            <a:off x="594360" y="2157404"/>
            <a:ext cx="82296" cy="82296"/>
          </a:xfrm>
          <a:prstGeom prst="ellipse">
            <a:avLst/>
          </a:prstGeom>
          <a:solidFill>
            <a:srgbClr val="C2693D"/>
          </a:solidFill>
          <a:ln/>
        </p:spPr>
        <p:txBody>
          <a:bodyPr/>
          <a:lstStyle/>
          <a:p>
            <a:endParaRPr lang="de-DE" sz="2400"/>
          </a:p>
        </p:txBody>
      </p:sp>
      <p:sp>
        <p:nvSpPr>
          <p:cNvPr id="8" name="Text 5"/>
          <p:cNvSpPr/>
          <p:nvPr/>
        </p:nvSpPr>
        <p:spPr>
          <a:xfrm>
            <a:off x="841248" y="1945222"/>
            <a:ext cx="10241280" cy="457200"/>
          </a:xfrm>
          <a:prstGeom prst="rect">
            <a:avLst/>
          </a:prstGeom>
          <a:noFill/>
          <a:ln/>
        </p:spPr>
        <p:txBody>
          <a:bodyPr wrap="square" lIns="0" tIns="0" rIns="0" bIns="0" rtlCol="0" anchor="ctr"/>
          <a:lstStyle/>
          <a:p>
            <a:pPr marL="0" indent="0">
              <a:buNone/>
            </a:pPr>
            <a:r>
              <a:rPr lang="en-US" dirty="0">
                <a:solidFill>
                  <a:srgbClr val="2B241F"/>
                </a:solidFill>
                <a:latin typeface="Calibri" pitchFamily="34" charset="0"/>
                <a:ea typeface="Calibri" pitchFamily="34" charset="-122"/>
                <a:cs typeface="Calibri" pitchFamily="34" charset="-120"/>
              </a:rPr>
              <a:t>20.09.2026 – Kunstausstellung im Foyer des Sebastianusheims zum Rhosener Herbst (Sonntagskaffee)</a:t>
            </a:r>
            <a:endParaRPr lang="en-US" dirty="0"/>
          </a:p>
        </p:txBody>
      </p:sp>
      <p:sp>
        <p:nvSpPr>
          <p:cNvPr id="9" name="Shape 6"/>
          <p:cNvSpPr/>
          <p:nvPr/>
        </p:nvSpPr>
        <p:spPr>
          <a:xfrm>
            <a:off x="594360" y="2687756"/>
            <a:ext cx="82296" cy="82296"/>
          </a:xfrm>
          <a:prstGeom prst="ellipse">
            <a:avLst/>
          </a:prstGeom>
          <a:solidFill>
            <a:srgbClr val="C2693D"/>
          </a:solidFill>
          <a:ln/>
        </p:spPr>
        <p:txBody>
          <a:bodyPr/>
          <a:lstStyle/>
          <a:p>
            <a:endParaRPr lang="de-DE" sz="2400"/>
          </a:p>
        </p:txBody>
      </p:sp>
      <p:sp>
        <p:nvSpPr>
          <p:cNvPr id="10" name="Text 7"/>
          <p:cNvSpPr/>
          <p:nvPr/>
        </p:nvSpPr>
        <p:spPr>
          <a:xfrm>
            <a:off x="841248" y="2475574"/>
            <a:ext cx="10241280" cy="457200"/>
          </a:xfrm>
          <a:prstGeom prst="rect">
            <a:avLst/>
          </a:prstGeom>
          <a:noFill/>
          <a:ln/>
        </p:spPr>
        <p:txBody>
          <a:bodyPr wrap="square" lIns="0" tIns="0" rIns="0" bIns="0" rtlCol="0" anchor="ctr"/>
          <a:lstStyle/>
          <a:p>
            <a:pPr marL="0" indent="0">
              <a:buNone/>
            </a:pPr>
            <a:r>
              <a:rPr lang="en-US" dirty="0">
                <a:solidFill>
                  <a:srgbClr val="2B241F"/>
                </a:solidFill>
                <a:latin typeface="Calibri" pitchFamily="34" charset="0"/>
                <a:ea typeface="Calibri" pitchFamily="34" charset="-122"/>
                <a:cs typeface="Calibri" pitchFamily="34" charset="-120"/>
              </a:rPr>
              <a:t>23.10.2026 – Kriminal-Dinner im Bürgerhaus Löwen</a:t>
            </a:r>
            <a:endParaRPr lang="en-US" dirty="0"/>
          </a:p>
        </p:txBody>
      </p:sp>
      <p:sp>
        <p:nvSpPr>
          <p:cNvPr id="11" name="Shape 8"/>
          <p:cNvSpPr/>
          <p:nvPr/>
        </p:nvSpPr>
        <p:spPr>
          <a:xfrm>
            <a:off x="594360" y="3218108"/>
            <a:ext cx="82296" cy="82296"/>
          </a:xfrm>
          <a:prstGeom prst="ellipse">
            <a:avLst/>
          </a:prstGeom>
          <a:solidFill>
            <a:srgbClr val="C2693D"/>
          </a:solidFill>
          <a:ln/>
        </p:spPr>
        <p:txBody>
          <a:bodyPr/>
          <a:lstStyle/>
          <a:p>
            <a:endParaRPr lang="de-DE" sz="2400"/>
          </a:p>
        </p:txBody>
      </p:sp>
      <p:sp>
        <p:nvSpPr>
          <p:cNvPr id="12" name="Text 9"/>
          <p:cNvSpPr/>
          <p:nvPr/>
        </p:nvSpPr>
        <p:spPr>
          <a:xfrm>
            <a:off x="841248" y="3005926"/>
            <a:ext cx="10241280" cy="457200"/>
          </a:xfrm>
          <a:prstGeom prst="rect">
            <a:avLst/>
          </a:prstGeom>
          <a:noFill/>
          <a:ln/>
        </p:spPr>
        <p:txBody>
          <a:bodyPr wrap="square" lIns="0" tIns="0" rIns="0" bIns="0" rtlCol="0" anchor="ctr"/>
          <a:lstStyle/>
          <a:p>
            <a:pPr marL="0" indent="0">
              <a:buNone/>
            </a:pPr>
            <a:r>
              <a:rPr lang="en-US" dirty="0">
                <a:solidFill>
                  <a:srgbClr val="2B241F"/>
                </a:solidFill>
                <a:latin typeface="Calibri" pitchFamily="34" charset="0"/>
                <a:ea typeface="Calibri" pitchFamily="34" charset="-122"/>
                <a:cs typeface="Calibri" pitchFamily="34" charset="-120"/>
              </a:rPr>
              <a:t>04.11.2026 – Buchvorstellung mit Buchhandlung Wolf, Bruchsal</a:t>
            </a:r>
            <a:endParaRPr lang="en-US" dirty="0"/>
          </a:p>
        </p:txBody>
      </p:sp>
      <p:sp>
        <p:nvSpPr>
          <p:cNvPr id="13" name="Shape 10"/>
          <p:cNvSpPr/>
          <p:nvPr/>
        </p:nvSpPr>
        <p:spPr>
          <a:xfrm>
            <a:off x="594360" y="3748460"/>
            <a:ext cx="82296" cy="82296"/>
          </a:xfrm>
          <a:prstGeom prst="ellipse">
            <a:avLst/>
          </a:prstGeom>
          <a:solidFill>
            <a:srgbClr val="C2693D"/>
          </a:solidFill>
          <a:ln/>
        </p:spPr>
        <p:txBody>
          <a:bodyPr/>
          <a:lstStyle/>
          <a:p>
            <a:endParaRPr lang="de-DE" sz="2400"/>
          </a:p>
        </p:txBody>
      </p:sp>
      <p:sp>
        <p:nvSpPr>
          <p:cNvPr id="14" name="Text 11"/>
          <p:cNvSpPr/>
          <p:nvPr/>
        </p:nvSpPr>
        <p:spPr>
          <a:xfrm>
            <a:off x="841248" y="3536278"/>
            <a:ext cx="10241280" cy="457200"/>
          </a:xfrm>
          <a:prstGeom prst="rect">
            <a:avLst/>
          </a:prstGeom>
          <a:noFill/>
          <a:ln/>
        </p:spPr>
        <p:txBody>
          <a:bodyPr wrap="square" lIns="0" tIns="0" rIns="0" bIns="0" rtlCol="0" anchor="ctr"/>
          <a:lstStyle/>
          <a:p>
            <a:pPr marL="0" indent="0">
              <a:buNone/>
            </a:pPr>
            <a:r>
              <a:rPr lang="en-US" dirty="0">
                <a:solidFill>
                  <a:srgbClr val="2B241F"/>
                </a:solidFill>
                <a:latin typeface="Calibri" pitchFamily="34" charset="0"/>
                <a:ea typeface="Calibri" pitchFamily="34" charset="-122"/>
                <a:cs typeface="Calibri" pitchFamily="34" charset="-120"/>
              </a:rPr>
              <a:t>08.12.2026 – Adventstürchen im Biergarten</a:t>
            </a:r>
            <a:endParaRPr lang="en-US" dirty="0"/>
          </a:p>
        </p:txBody>
      </p:sp>
      <p:sp>
        <p:nvSpPr>
          <p:cNvPr id="15" name="Text 12"/>
          <p:cNvSpPr/>
          <p:nvPr/>
        </p:nvSpPr>
        <p:spPr>
          <a:xfrm>
            <a:off x="548640" y="4240366"/>
            <a:ext cx="10241280" cy="320040"/>
          </a:xfrm>
          <a:prstGeom prst="rect">
            <a:avLst/>
          </a:prstGeom>
          <a:noFill/>
          <a:ln/>
        </p:spPr>
        <p:txBody>
          <a:bodyPr wrap="square" lIns="0" tIns="0" rIns="0" bIns="0" rtlCol="0" anchor="ctr"/>
          <a:lstStyle/>
          <a:p>
            <a:pPr marL="0" indent="0">
              <a:buNone/>
            </a:pPr>
            <a:r>
              <a:rPr lang="en-US" sz="1600" b="1" dirty="0">
                <a:solidFill>
                  <a:srgbClr val="6B6864"/>
                </a:solidFill>
                <a:latin typeface="Calibri" pitchFamily="34" charset="0"/>
                <a:ea typeface="Calibri" pitchFamily="34" charset="-122"/>
                <a:cs typeface="Calibri" pitchFamily="34" charset="-120"/>
              </a:rPr>
              <a:t>Außerdem geplant:</a:t>
            </a:r>
            <a:endParaRPr lang="en-US" sz="1600" dirty="0"/>
          </a:p>
        </p:txBody>
      </p:sp>
      <p:sp>
        <p:nvSpPr>
          <p:cNvPr id="16" name="Shape 13"/>
          <p:cNvSpPr/>
          <p:nvPr/>
        </p:nvSpPr>
        <p:spPr>
          <a:xfrm>
            <a:off x="594360" y="4725746"/>
            <a:ext cx="82296" cy="82296"/>
          </a:xfrm>
          <a:prstGeom prst="ellipse">
            <a:avLst/>
          </a:prstGeom>
          <a:solidFill>
            <a:srgbClr val="6B6864"/>
          </a:solidFill>
          <a:ln/>
        </p:spPr>
        <p:txBody>
          <a:bodyPr/>
          <a:lstStyle/>
          <a:p>
            <a:endParaRPr lang="de-DE" sz="2400"/>
          </a:p>
        </p:txBody>
      </p:sp>
      <p:sp>
        <p:nvSpPr>
          <p:cNvPr id="17" name="Text 14"/>
          <p:cNvSpPr/>
          <p:nvPr/>
        </p:nvSpPr>
        <p:spPr>
          <a:xfrm>
            <a:off x="841248" y="4569550"/>
            <a:ext cx="10241280" cy="365760"/>
          </a:xfrm>
          <a:prstGeom prst="rect">
            <a:avLst/>
          </a:prstGeom>
          <a:noFill/>
          <a:ln/>
        </p:spPr>
        <p:txBody>
          <a:bodyPr wrap="square" lIns="0" tIns="0" rIns="0" bIns="0" rtlCol="0" anchor="ctr"/>
          <a:lstStyle/>
          <a:p>
            <a:pPr marL="0" indent="0">
              <a:buNone/>
            </a:pPr>
            <a:r>
              <a:rPr lang="en-US" sz="1600" i="1" dirty="0">
                <a:solidFill>
                  <a:srgbClr val="726C66"/>
                </a:solidFill>
                <a:latin typeface="Calibri" pitchFamily="34" charset="0"/>
                <a:ea typeface="Calibri" pitchFamily="34" charset="-122"/>
                <a:cs typeface="Calibri" pitchFamily="34" charset="-120"/>
              </a:rPr>
              <a:t>Kostümtauschbörse (Okt./Nov.)</a:t>
            </a:r>
            <a:endParaRPr lang="en-US" sz="1600" dirty="0"/>
          </a:p>
        </p:txBody>
      </p:sp>
      <p:sp>
        <p:nvSpPr>
          <p:cNvPr id="18" name="Shape 15"/>
          <p:cNvSpPr/>
          <p:nvPr/>
        </p:nvSpPr>
        <p:spPr>
          <a:xfrm>
            <a:off x="594360" y="5128082"/>
            <a:ext cx="82296" cy="82296"/>
          </a:xfrm>
          <a:prstGeom prst="ellipse">
            <a:avLst/>
          </a:prstGeom>
          <a:solidFill>
            <a:srgbClr val="6B6864"/>
          </a:solidFill>
          <a:ln/>
        </p:spPr>
        <p:txBody>
          <a:bodyPr/>
          <a:lstStyle/>
          <a:p>
            <a:endParaRPr lang="de-DE" sz="2400"/>
          </a:p>
        </p:txBody>
      </p:sp>
      <p:sp>
        <p:nvSpPr>
          <p:cNvPr id="19" name="Text 16"/>
          <p:cNvSpPr/>
          <p:nvPr/>
        </p:nvSpPr>
        <p:spPr>
          <a:xfrm>
            <a:off x="841248" y="4971886"/>
            <a:ext cx="10241280" cy="365760"/>
          </a:xfrm>
          <a:prstGeom prst="rect">
            <a:avLst/>
          </a:prstGeom>
          <a:noFill/>
          <a:ln/>
        </p:spPr>
        <p:txBody>
          <a:bodyPr wrap="square" lIns="0" tIns="0" rIns="0" bIns="0" rtlCol="0" anchor="ctr"/>
          <a:lstStyle/>
          <a:p>
            <a:pPr marL="0" indent="0">
              <a:buNone/>
            </a:pPr>
            <a:r>
              <a:rPr lang="en-US" sz="1600" i="1" dirty="0">
                <a:solidFill>
                  <a:srgbClr val="726C66"/>
                </a:solidFill>
                <a:latin typeface="Calibri" pitchFamily="34" charset="0"/>
                <a:ea typeface="Calibri" pitchFamily="34" charset="-122"/>
                <a:cs typeface="Calibri" pitchFamily="34" charset="-120"/>
              </a:rPr>
              <a:t>Nähworkshop „Leseknochen“</a:t>
            </a:r>
            <a:endParaRPr lang="en-US" sz="1600" dirty="0"/>
          </a:p>
        </p:txBody>
      </p:sp>
      <p:sp>
        <p:nvSpPr>
          <p:cNvPr id="20" name="Shape 17"/>
          <p:cNvSpPr/>
          <p:nvPr/>
        </p:nvSpPr>
        <p:spPr>
          <a:xfrm>
            <a:off x="594360" y="5530418"/>
            <a:ext cx="82296" cy="82296"/>
          </a:xfrm>
          <a:prstGeom prst="ellipse">
            <a:avLst/>
          </a:prstGeom>
          <a:solidFill>
            <a:srgbClr val="6B6864"/>
          </a:solidFill>
          <a:ln/>
        </p:spPr>
        <p:txBody>
          <a:bodyPr/>
          <a:lstStyle/>
          <a:p>
            <a:endParaRPr lang="de-DE" sz="2400"/>
          </a:p>
        </p:txBody>
      </p:sp>
      <p:sp>
        <p:nvSpPr>
          <p:cNvPr id="21" name="Text 18"/>
          <p:cNvSpPr/>
          <p:nvPr/>
        </p:nvSpPr>
        <p:spPr>
          <a:xfrm>
            <a:off x="841248" y="5374222"/>
            <a:ext cx="10241280" cy="365760"/>
          </a:xfrm>
          <a:prstGeom prst="rect">
            <a:avLst/>
          </a:prstGeom>
          <a:noFill/>
          <a:ln/>
        </p:spPr>
        <p:txBody>
          <a:bodyPr wrap="square" lIns="0" tIns="0" rIns="0" bIns="0" rtlCol="0" anchor="ctr"/>
          <a:lstStyle/>
          <a:p>
            <a:pPr marL="0" indent="0">
              <a:buNone/>
            </a:pPr>
            <a:r>
              <a:rPr lang="en-US" sz="1600" i="1" dirty="0">
                <a:solidFill>
                  <a:srgbClr val="726C66"/>
                </a:solidFill>
                <a:latin typeface="Calibri" pitchFamily="34" charset="0"/>
                <a:ea typeface="Calibri" pitchFamily="34" charset="-122"/>
                <a:cs typeface="Calibri" pitchFamily="34" charset="-120"/>
              </a:rPr>
              <a:t>Nähworkshop „Nadelkissen – zu schön zum Pieksen“</a:t>
            </a:r>
            <a:endParaRPr lang="en-US" sz="1600" dirty="0"/>
          </a:p>
        </p:txBody>
      </p:sp>
      <p:sp>
        <p:nvSpPr>
          <p:cNvPr id="22" name="Text 19"/>
          <p:cNvSpPr/>
          <p:nvPr/>
        </p:nvSpPr>
        <p:spPr>
          <a:xfrm>
            <a:off x="548640" y="6473952"/>
            <a:ext cx="7315200" cy="274320"/>
          </a:xfrm>
          <a:prstGeom prst="rect">
            <a:avLst/>
          </a:prstGeom>
          <a:noFill/>
          <a:ln/>
        </p:spPr>
        <p:txBody>
          <a:bodyPr wrap="square" lIns="0" tIns="0" rIns="0" bIns="0" rtlCol="0" anchor="ctr"/>
          <a:lstStyle/>
          <a:p>
            <a:pPr marL="0" indent="0" algn="l">
              <a:buNone/>
            </a:pPr>
            <a:r>
              <a:rPr lang="en-US" sz="900" dirty="0">
                <a:solidFill>
                  <a:srgbClr val="726C66"/>
                </a:solidFill>
                <a:latin typeface="Calibri" pitchFamily="34" charset="0"/>
                <a:ea typeface="Calibri" pitchFamily="34" charset="-122"/>
                <a:cs typeface="Calibri" pitchFamily="34" charset="-120"/>
              </a:rPr>
              <a:t>Bürgerhaus Löwen eG  ·  Generalversammlung 27.06.2026</a:t>
            </a:r>
            <a:endParaRPr lang="en-US" sz="900" dirty="0"/>
          </a:p>
        </p:txBody>
      </p:sp>
      <p:sp>
        <p:nvSpPr>
          <p:cNvPr id="23" name="Text 20"/>
          <p:cNvSpPr/>
          <p:nvPr/>
        </p:nvSpPr>
        <p:spPr>
          <a:xfrm>
            <a:off x="10725912" y="6473952"/>
            <a:ext cx="914400" cy="274320"/>
          </a:xfrm>
          <a:prstGeom prst="rect">
            <a:avLst/>
          </a:prstGeom>
          <a:noFill/>
          <a:ln/>
        </p:spPr>
        <p:txBody>
          <a:bodyPr wrap="square" lIns="0" tIns="0" rIns="0" bIns="0" rtlCol="0" anchor="ctr"/>
          <a:lstStyle/>
          <a:p>
            <a:pPr marL="0" indent="0" algn="r">
              <a:buNone/>
            </a:pPr>
            <a:r>
              <a:rPr lang="en-US" sz="900" dirty="0">
                <a:solidFill>
                  <a:srgbClr val="726C66"/>
                </a:solidFill>
                <a:latin typeface="Calibri" pitchFamily="34" charset="0"/>
                <a:ea typeface="Calibri" pitchFamily="34" charset="-122"/>
                <a:cs typeface="Calibri" pitchFamily="34" charset="-120"/>
              </a:rPr>
              <a:t>35</a:t>
            </a:r>
            <a:endParaRPr lang="en-US" sz="900"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name="Slide 30">
    <p:bg>
      <p:bgPr>
        <a:solidFill>
          <a:srgbClr val="2B241F"/>
        </a:solidFill>
        <a:effectLst/>
      </p:bgPr>
    </p:bg>
    <p:spTree>
      <p:nvGrpSpPr>
        <p:cNvPr id="1" name=""/>
        <p:cNvGrpSpPr/>
        <p:nvPr/>
      </p:nvGrpSpPr>
      <p:grpSpPr>
        <a:xfrm>
          <a:off x="0" y="0"/>
          <a:ext cx="0" cy="0"/>
          <a:chOff x="0" y="0"/>
          <a:chExt cx="0" cy="0"/>
        </a:xfrm>
      </p:grpSpPr>
      <p:sp>
        <p:nvSpPr>
          <p:cNvPr id="2" name="Shape 0"/>
          <p:cNvSpPr/>
          <p:nvPr/>
        </p:nvSpPr>
        <p:spPr>
          <a:xfrm>
            <a:off x="8778240" y="-2286000"/>
            <a:ext cx="5486400" cy="5486400"/>
          </a:xfrm>
          <a:prstGeom prst="ellipse">
            <a:avLst/>
          </a:prstGeom>
          <a:solidFill>
            <a:srgbClr val="1F1A16"/>
          </a:solidFill>
          <a:ln/>
        </p:spPr>
        <p:txBody>
          <a:bodyPr/>
          <a:lstStyle/>
          <a:p>
            <a:endParaRPr lang="de-DE"/>
          </a:p>
        </p:txBody>
      </p:sp>
      <p:sp>
        <p:nvSpPr>
          <p:cNvPr id="3" name="Text 1"/>
          <p:cNvSpPr/>
          <p:nvPr/>
        </p:nvSpPr>
        <p:spPr>
          <a:xfrm>
            <a:off x="777240" y="640080"/>
            <a:ext cx="5486400" cy="365760"/>
          </a:xfrm>
          <a:prstGeom prst="rect">
            <a:avLst/>
          </a:prstGeom>
          <a:noFill/>
          <a:ln/>
        </p:spPr>
        <p:txBody>
          <a:bodyPr wrap="square" lIns="0" tIns="0" rIns="0" bIns="0" rtlCol="0" anchor="ctr"/>
          <a:lstStyle/>
          <a:p>
            <a:pPr marL="0" indent="0">
              <a:buNone/>
            </a:pPr>
            <a:r>
              <a:rPr lang="en-US" sz="3600" b="1" kern="0" spc="200" dirty="0">
                <a:solidFill>
                  <a:srgbClr val="E2A076"/>
                </a:solidFill>
                <a:latin typeface="Calibri" pitchFamily="34" charset="0"/>
                <a:ea typeface="Calibri" pitchFamily="34" charset="-122"/>
                <a:cs typeface="Calibri" pitchFamily="34" charset="-120"/>
              </a:rPr>
              <a:t>FAZIT</a:t>
            </a:r>
            <a:endParaRPr lang="en-US" sz="3600" dirty="0"/>
          </a:p>
        </p:txBody>
      </p:sp>
      <p:sp>
        <p:nvSpPr>
          <p:cNvPr id="4" name="Text 2"/>
          <p:cNvSpPr/>
          <p:nvPr/>
        </p:nvSpPr>
        <p:spPr>
          <a:xfrm>
            <a:off x="777240" y="1234440"/>
            <a:ext cx="10058400" cy="4846320"/>
          </a:xfrm>
          <a:prstGeom prst="rect">
            <a:avLst/>
          </a:prstGeom>
          <a:noFill/>
          <a:ln/>
        </p:spPr>
        <p:txBody>
          <a:bodyPr wrap="square" lIns="0" tIns="0" rIns="0" bIns="0" rtlCol="0" anchor="ctr"/>
          <a:lstStyle/>
          <a:p>
            <a:pPr marL="0" indent="0">
              <a:lnSpc>
                <a:spcPct val="125000"/>
              </a:lnSpc>
              <a:buNone/>
            </a:pPr>
            <a:r>
              <a:rPr lang="en-US" sz="2000" dirty="0">
                <a:solidFill>
                  <a:srgbClr val="FFFFFF"/>
                </a:solidFill>
                <a:latin typeface="Calibri" pitchFamily="34" charset="0"/>
                <a:ea typeface="Calibri" pitchFamily="34" charset="-122"/>
                <a:cs typeface="Calibri" pitchFamily="34" charset="-120"/>
              </a:rPr>
              <a:t>Fünf Jahre nach der Betriebsaufnahme und zehn Jahre nach den ersten Befragungen können wir mit der Entwicklung unseres Löwen zufrieden sein. Die Zahlen entsprechen noch nicht vollständig unseren Erwartungen, doch die Tendenz ist erfreulich und zeigt nach oben.</a:t>
            </a:r>
            <a:endParaRPr lang="en-US" sz="2000" dirty="0"/>
          </a:p>
          <a:p>
            <a:pPr marL="0" indent="0">
              <a:lnSpc>
                <a:spcPct val="125000"/>
              </a:lnSpc>
              <a:buNone/>
            </a:pPr>
            <a:endParaRPr lang="en-US" sz="2000" dirty="0"/>
          </a:p>
          <a:p>
            <a:pPr marL="0" indent="0">
              <a:lnSpc>
                <a:spcPct val="125000"/>
              </a:lnSpc>
              <a:buNone/>
            </a:pPr>
            <a:r>
              <a:rPr lang="en-US" sz="2000" dirty="0">
                <a:solidFill>
                  <a:srgbClr val="FFFFFF"/>
                </a:solidFill>
                <a:latin typeface="Calibri" pitchFamily="34" charset="0"/>
                <a:ea typeface="Calibri" pitchFamily="34" charset="-122"/>
                <a:cs typeface="Calibri" pitchFamily="34" charset="-120"/>
              </a:rPr>
              <a:t>Möglich ist das vor allem dank unserer treuen Mitglieder und der vielen Ehrenamtlichen. Ihr Engagement, ihre Unterstützung und ihre Verbundenheit sind ein wesentlicher Grund für diesen Erfolg.</a:t>
            </a:r>
            <a:endParaRPr lang="en-US" sz="2000" dirty="0"/>
          </a:p>
          <a:p>
            <a:pPr marL="0" indent="0">
              <a:lnSpc>
                <a:spcPct val="125000"/>
              </a:lnSpc>
              <a:buNone/>
            </a:pPr>
            <a:endParaRPr lang="en-US" sz="2000" dirty="0"/>
          </a:p>
          <a:p>
            <a:pPr marL="0" indent="0">
              <a:lnSpc>
                <a:spcPct val="125000"/>
              </a:lnSpc>
              <a:buNone/>
            </a:pPr>
            <a:r>
              <a:rPr lang="en-US" sz="2000" dirty="0">
                <a:solidFill>
                  <a:srgbClr val="FFFFFF"/>
                </a:solidFill>
                <a:latin typeface="Calibri" pitchFamily="34" charset="0"/>
                <a:ea typeface="Calibri" pitchFamily="34" charset="-122"/>
                <a:cs typeface="Calibri" pitchFamily="34" charset="-120"/>
              </a:rPr>
              <a:t>Der Vorstand bedankt sich bei allen, die unseren Löwen mittragen und </a:t>
            </a:r>
            <a:r>
              <a:rPr lang="en-US" sz="2000" dirty="0" err="1">
                <a:solidFill>
                  <a:srgbClr val="FFFFFF"/>
                </a:solidFill>
                <a:latin typeface="Calibri" pitchFamily="34" charset="0"/>
                <a:ea typeface="Calibri" pitchFamily="34" charset="-122"/>
                <a:cs typeface="Calibri" pitchFamily="34" charset="-120"/>
              </a:rPr>
              <a:t>unterstützen</a:t>
            </a:r>
            <a:r>
              <a:rPr lang="en-US" sz="2000" dirty="0">
                <a:solidFill>
                  <a:srgbClr val="FFFFFF"/>
                </a:solidFill>
                <a:latin typeface="Calibri" pitchFamily="34" charset="0"/>
                <a:ea typeface="Calibri" pitchFamily="34" charset="-122"/>
                <a:cs typeface="Calibri" pitchFamily="34" charset="-120"/>
              </a:rPr>
              <a:t>,</a:t>
            </a:r>
          </a:p>
          <a:p>
            <a:pPr marL="0" indent="0">
              <a:lnSpc>
                <a:spcPct val="125000"/>
              </a:lnSpc>
              <a:buNone/>
            </a:pPr>
            <a:r>
              <a:rPr lang="en-US" sz="2000" dirty="0" err="1">
                <a:solidFill>
                  <a:srgbClr val="FFFFFF"/>
                </a:solidFill>
                <a:latin typeface="Calibri" pitchFamily="34" charset="0"/>
                <a:ea typeface="Calibri" pitchFamily="34" charset="-122"/>
                <a:cs typeface="Calibri" pitchFamily="34" charset="-120"/>
              </a:rPr>
              <a:t>herzlichen</a:t>
            </a:r>
            <a:r>
              <a:rPr lang="en-US" sz="2000" dirty="0">
                <a:solidFill>
                  <a:srgbClr val="FFFFFF"/>
                </a:solidFill>
                <a:latin typeface="Calibri" pitchFamily="34" charset="0"/>
                <a:ea typeface="Calibri" pitchFamily="34" charset="-122"/>
                <a:cs typeface="Calibri" pitchFamily="34" charset="-120"/>
              </a:rPr>
              <a:t> Dank für euren Einsatz, heute und in Zukunft.</a:t>
            </a:r>
            <a:endParaRPr lang="en-US" sz="2000" dirty="0"/>
          </a:p>
        </p:txBody>
      </p:sp>
      <p:sp>
        <p:nvSpPr>
          <p:cNvPr id="5" name="Text 3"/>
          <p:cNvSpPr/>
          <p:nvPr/>
        </p:nvSpPr>
        <p:spPr>
          <a:xfrm>
            <a:off x="548640" y="6473952"/>
            <a:ext cx="7315200" cy="274320"/>
          </a:xfrm>
          <a:prstGeom prst="rect">
            <a:avLst/>
          </a:prstGeom>
          <a:noFill/>
          <a:ln/>
        </p:spPr>
        <p:txBody>
          <a:bodyPr wrap="square" lIns="0" tIns="0" rIns="0" bIns="0" rtlCol="0" anchor="ctr"/>
          <a:lstStyle/>
          <a:p>
            <a:pPr marL="0" indent="0" algn="l">
              <a:buNone/>
            </a:pPr>
            <a:r>
              <a:rPr lang="en-US" sz="900" dirty="0">
                <a:solidFill>
                  <a:srgbClr val="B9B0A6"/>
                </a:solidFill>
                <a:latin typeface="Calibri" pitchFamily="34" charset="0"/>
                <a:ea typeface="Calibri" pitchFamily="34" charset="-122"/>
                <a:cs typeface="Calibri" pitchFamily="34" charset="-120"/>
              </a:rPr>
              <a:t>Bürgerhaus Löwen eG  ·  Generalversammlung 27.06.2026</a:t>
            </a:r>
            <a:endParaRPr lang="en-US" sz="900" dirty="0"/>
          </a:p>
        </p:txBody>
      </p:sp>
      <p:sp>
        <p:nvSpPr>
          <p:cNvPr id="6" name="Text 4"/>
          <p:cNvSpPr/>
          <p:nvPr/>
        </p:nvSpPr>
        <p:spPr>
          <a:xfrm>
            <a:off x="10725912" y="6473952"/>
            <a:ext cx="914400" cy="274320"/>
          </a:xfrm>
          <a:prstGeom prst="rect">
            <a:avLst/>
          </a:prstGeom>
          <a:noFill/>
          <a:ln/>
        </p:spPr>
        <p:txBody>
          <a:bodyPr wrap="square" lIns="0" tIns="0" rIns="0" bIns="0" rtlCol="0" anchor="ctr"/>
          <a:lstStyle/>
          <a:p>
            <a:pPr marL="0" indent="0" algn="r">
              <a:buNone/>
            </a:pPr>
            <a:r>
              <a:rPr lang="en-US" sz="900" dirty="0">
                <a:solidFill>
                  <a:srgbClr val="B9B0A6"/>
                </a:solidFill>
                <a:latin typeface="Calibri" pitchFamily="34" charset="0"/>
                <a:ea typeface="Calibri" pitchFamily="34" charset="-122"/>
                <a:cs typeface="Calibri" pitchFamily="34" charset="-120"/>
              </a:rPr>
              <a:t>36</a:t>
            </a:r>
            <a:endParaRPr lang="en-US" sz="900"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name="Slide 31">
    <p:bg>
      <p:bgPr>
        <a:solidFill>
          <a:srgbClr val="2B241F"/>
        </a:solidFill>
        <a:effectLst/>
      </p:bgPr>
    </p:bg>
    <p:spTree>
      <p:nvGrpSpPr>
        <p:cNvPr id="1" name=""/>
        <p:cNvGrpSpPr/>
        <p:nvPr/>
      </p:nvGrpSpPr>
      <p:grpSpPr>
        <a:xfrm>
          <a:off x="0" y="0"/>
          <a:ext cx="0" cy="0"/>
          <a:chOff x="0" y="0"/>
          <a:chExt cx="0" cy="0"/>
        </a:xfrm>
      </p:grpSpPr>
      <p:sp>
        <p:nvSpPr>
          <p:cNvPr id="2" name="Shape 0"/>
          <p:cNvSpPr/>
          <p:nvPr/>
        </p:nvSpPr>
        <p:spPr>
          <a:xfrm>
            <a:off x="8503920" y="-2011680"/>
            <a:ext cx="5943600" cy="5943600"/>
          </a:xfrm>
          <a:prstGeom prst="ellipse">
            <a:avLst/>
          </a:prstGeom>
          <a:solidFill>
            <a:srgbClr val="1F1A16"/>
          </a:solidFill>
          <a:ln/>
        </p:spPr>
        <p:txBody>
          <a:bodyPr/>
          <a:lstStyle/>
          <a:p>
            <a:endParaRPr lang="de-DE"/>
          </a:p>
        </p:txBody>
      </p:sp>
      <p:sp>
        <p:nvSpPr>
          <p:cNvPr id="3" name="Shape 1"/>
          <p:cNvSpPr/>
          <p:nvPr/>
        </p:nvSpPr>
        <p:spPr>
          <a:xfrm>
            <a:off x="-2194560" y="4206240"/>
            <a:ext cx="5029200" cy="5029200"/>
          </a:xfrm>
          <a:prstGeom prst="ellipse">
            <a:avLst/>
          </a:prstGeom>
          <a:solidFill>
            <a:srgbClr val="1F1A16"/>
          </a:solidFill>
          <a:ln/>
        </p:spPr>
        <p:txBody>
          <a:bodyPr/>
          <a:lstStyle/>
          <a:p>
            <a:endParaRPr lang="de-DE"/>
          </a:p>
        </p:txBody>
      </p:sp>
      <p:pic>
        <p:nvPicPr>
          <p:cNvPr id="4" name="Image 0" descr="assets/logo_transparent.png"/>
          <p:cNvPicPr>
            <a:picLocks noChangeAspect="1"/>
          </p:cNvPicPr>
          <p:nvPr/>
        </p:nvPicPr>
        <p:blipFill>
          <a:blip r:embed="rId3"/>
          <a:stretch>
            <a:fillRect/>
          </a:stretch>
        </p:blipFill>
        <p:spPr>
          <a:xfrm>
            <a:off x="777240" y="548640"/>
            <a:ext cx="2194560" cy="405079"/>
          </a:xfrm>
          <a:prstGeom prst="rect">
            <a:avLst/>
          </a:prstGeom>
        </p:spPr>
      </p:pic>
      <p:sp>
        <p:nvSpPr>
          <p:cNvPr id="5" name="Text 2"/>
          <p:cNvSpPr/>
          <p:nvPr/>
        </p:nvSpPr>
        <p:spPr>
          <a:xfrm>
            <a:off x="777240" y="2194560"/>
            <a:ext cx="8229600" cy="365760"/>
          </a:xfrm>
          <a:prstGeom prst="rect">
            <a:avLst/>
          </a:prstGeom>
          <a:noFill/>
          <a:ln/>
        </p:spPr>
        <p:txBody>
          <a:bodyPr wrap="square" lIns="0" tIns="0" rIns="0" bIns="0" rtlCol="0" anchor="ctr"/>
          <a:lstStyle/>
          <a:p>
            <a:pPr marL="0" indent="0">
              <a:buNone/>
            </a:pPr>
            <a:r>
              <a:rPr lang="en-US" b="1" kern="0" spc="150" dirty="0">
                <a:solidFill>
                  <a:srgbClr val="E2A076"/>
                </a:solidFill>
                <a:latin typeface="Calibri" pitchFamily="34" charset="0"/>
                <a:ea typeface="Calibri" pitchFamily="34" charset="-122"/>
                <a:cs typeface="Calibri" pitchFamily="34" charset="-120"/>
              </a:rPr>
              <a:t>TAGESORDNUNGSPUNKT</a:t>
            </a:r>
            <a:r>
              <a:rPr lang="en-US" sz="1400" b="1" kern="0" spc="150" dirty="0">
                <a:solidFill>
                  <a:srgbClr val="E2A076"/>
                </a:solidFill>
                <a:latin typeface="Calibri" pitchFamily="34" charset="0"/>
                <a:ea typeface="Calibri" pitchFamily="34" charset="-122"/>
                <a:cs typeface="Calibri" pitchFamily="34" charset="-120"/>
              </a:rPr>
              <a:t> </a:t>
            </a:r>
            <a:r>
              <a:rPr lang="en-US" b="1" kern="0" spc="150" dirty="0">
                <a:solidFill>
                  <a:srgbClr val="E2A076"/>
                </a:solidFill>
                <a:latin typeface="Calibri" pitchFamily="34" charset="0"/>
                <a:ea typeface="Calibri" pitchFamily="34" charset="-122"/>
                <a:cs typeface="Calibri" pitchFamily="34" charset="-120"/>
              </a:rPr>
              <a:t>4</a:t>
            </a:r>
            <a:endParaRPr lang="en-US" sz="1400" dirty="0"/>
          </a:p>
        </p:txBody>
      </p:sp>
      <p:sp>
        <p:nvSpPr>
          <p:cNvPr id="6" name="Text 3"/>
          <p:cNvSpPr/>
          <p:nvPr/>
        </p:nvSpPr>
        <p:spPr>
          <a:xfrm>
            <a:off x="777240" y="2578608"/>
            <a:ext cx="9875520" cy="1188720"/>
          </a:xfrm>
          <a:prstGeom prst="rect">
            <a:avLst/>
          </a:prstGeom>
          <a:noFill/>
          <a:ln/>
        </p:spPr>
        <p:txBody>
          <a:bodyPr wrap="square" lIns="0" tIns="0" rIns="0" bIns="0" rtlCol="0" anchor="ctr"/>
          <a:lstStyle/>
          <a:p>
            <a:pPr marL="0" indent="0">
              <a:lnSpc>
                <a:spcPct val="105000"/>
              </a:lnSpc>
              <a:buNone/>
            </a:pPr>
            <a:r>
              <a:rPr lang="en-US" sz="3400" b="1" dirty="0">
                <a:solidFill>
                  <a:srgbClr val="FFFFFF"/>
                </a:solidFill>
                <a:latin typeface="Cambria" pitchFamily="34" charset="0"/>
                <a:ea typeface="Cambria" pitchFamily="34" charset="-122"/>
                <a:cs typeface="Cambria" pitchFamily="34" charset="-120"/>
              </a:rPr>
              <a:t>Feststellung des</a:t>
            </a:r>
            <a:endParaRPr lang="en-US" sz="3400" dirty="0"/>
          </a:p>
          <a:p>
            <a:pPr marL="0" indent="0">
              <a:lnSpc>
                <a:spcPct val="105000"/>
              </a:lnSpc>
              <a:buNone/>
            </a:pPr>
            <a:r>
              <a:rPr lang="en-US" sz="3400" b="1" dirty="0">
                <a:solidFill>
                  <a:srgbClr val="FFFFFF"/>
                </a:solidFill>
                <a:latin typeface="Cambria" pitchFamily="34" charset="0"/>
                <a:ea typeface="Cambria" pitchFamily="34" charset="-122"/>
                <a:cs typeface="Cambria" pitchFamily="34" charset="-120"/>
              </a:rPr>
              <a:t>Jahresabschlusses 2025</a:t>
            </a:r>
            <a:endParaRPr lang="en-US" sz="3400" dirty="0"/>
          </a:p>
        </p:txBody>
      </p:sp>
      <p:sp>
        <p:nvSpPr>
          <p:cNvPr id="7" name="Text 4"/>
          <p:cNvSpPr/>
          <p:nvPr/>
        </p:nvSpPr>
        <p:spPr>
          <a:xfrm>
            <a:off x="548640" y="6473952"/>
            <a:ext cx="7315200" cy="274320"/>
          </a:xfrm>
          <a:prstGeom prst="rect">
            <a:avLst/>
          </a:prstGeom>
          <a:noFill/>
          <a:ln/>
        </p:spPr>
        <p:txBody>
          <a:bodyPr wrap="square" lIns="0" tIns="0" rIns="0" bIns="0" rtlCol="0" anchor="ctr"/>
          <a:lstStyle/>
          <a:p>
            <a:pPr marL="0" indent="0" algn="l">
              <a:buNone/>
            </a:pPr>
            <a:r>
              <a:rPr lang="en-US" sz="900" dirty="0">
                <a:solidFill>
                  <a:srgbClr val="B9B0A6"/>
                </a:solidFill>
                <a:latin typeface="Calibri" pitchFamily="34" charset="0"/>
                <a:ea typeface="Calibri" pitchFamily="34" charset="-122"/>
                <a:cs typeface="Calibri" pitchFamily="34" charset="-120"/>
              </a:rPr>
              <a:t>Bürgerhaus Löwen eG  ·  Generalversammlung 27.06.2026</a:t>
            </a:r>
            <a:endParaRPr lang="en-US" sz="900" dirty="0"/>
          </a:p>
        </p:txBody>
      </p:sp>
      <p:sp>
        <p:nvSpPr>
          <p:cNvPr id="8" name="Text 5"/>
          <p:cNvSpPr/>
          <p:nvPr/>
        </p:nvSpPr>
        <p:spPr>
          <a:xfrm>
            <a:off x="10725912" y="6473952"/>
            <a:ext cx="914400" cy="274320"/>
          </a:xfrm>
          <a:prstGeom prst="rect">
            <a:avLst/>
          </a:prstGeom>
          <a:noFill/>
          <a:ln/>
        </p:spPr>
        <p:txBody>
          <a:bodyPr wrap="square" lIns="0" tIns="0" rIns="0" bIns="0" rtlCol="0" anchor="ctr"/>
          <a:lstStyle/>
          <a:p>
            <a:pPr marL="0" indent="0" algn="r">
              <a:buNone/>
            </a:pPr>
            <a:r>
              <a:rPr lang="en-US" sz="900" dirty="0">
                <a:solidFill>
                  <a:srgbClr val="B9B0A6"/>
                </a:solidFill>
                <a:latin typeface="Calibri" pitchFamily="34" charset="0"/>
                <a:ea typeface="Calibri" pitchFamily="34" charset="-122"/>
                <a:cs typeface="Calibri" pitchFamily="34" charset="-120"/>
              </a:rPr>
              <a:t>37</a:t>
            </a:r>
            <a:endParaRPr lang="en-US" sz="900"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name="Slide 32">
    <p:bg>
      <p:bgPr>
        <a:solidFill>
          <a:srgbClr val="2B241F"/>
        </a:solidFill>
        <a:effectLst/>
      </p:bgPr>
    </p:bg>
    <p:spTree>
      <p:nvGrpSpPr>
        <p:cNvPr id="1" name=""/>
        <p:cNvGrpSpPr/>
        <p:nvPr/>
      </p:nvGrpSpPr>
      <p:grpSpPr>
        <a:xfrm>
          <a:off x="0" y="0"/>
          <a:ext cx="0" cy="0"/>
          <a:chOff x="0" y="0"/>
          <a:chExt cx="0" cy="0"/>
        </a:xfrm>
      </p:grpSpPr>
      <p:sp>
        <p:nvSpPr>
          <p:cNvPr id="2" name="Shape 0"/>
          <p:cNvSpPr/>
          <p:nvPr/>
        </p:nvSpPr>
        <p:spPr>
          <a:xfrm>
            <a:off x="8503920" y="-2011680"/>
            <a:ext cx="5943600" cy="5943600"/>
          </a:xfrm>
          <a:prstGeom prst="ellipse">
            <a:avLst/>
          </a:prstGeom>
          <a:solidFill>
            <a:srgbClr val="1F1A16"/>
          </a:solidFill>
          <a:ln/>
        </p:spPr>
        <p:txBody>
          <a:bodyPr/>
          <a:lstStyle/>
          <a:p>
            <a:endParaRPr lang="de-DE"/>
          </a:p>
        </p:txBody>
      </p:sp>
      <p:sp>
        <p:nvSpPr>
          <p:cNvPr id="3" name="Shape 1"/>
          <p:cNvSpPr/>
          <p:nvPr/>
        </p:nvSpPr>
        <p:spPr>
          <a:xfrm>
            <a:off x="-2194560" y="4206240"/>
            <a:ext cx="5029200" cy="5029200"/>
          </a:xfrm>
          <a:prstGeom prst="ellipse">
            <a:avLst/>
          </a:prstGeom>
          <a:solidFill>
            <a:srgbClr val="1F1A16"/>
          </a:solidFill>
          <a:ln/>
        </p:spPr>
        <p:txBody>
          <a:bodyPr/>
          <a:lstStyle/>
          <a:p>
            <a:endParaRPr lang="de-DE"/>
          </a:p>
        </p:txBody>
      </p:sp>
      <p:pic>
        <p:nvPicPr>
          <p:cNvPr id="4" name="Image 0" descr="assets/logo_transparent.png"/>
          <p:cNvPicPr>
            <a:picLocks noChangeAspect="1"/>
          </p:cNvPicPr>
          <p:nvPr/>
        </p:nvPicPr>
        <p:blipFill>
          <a:blip r:embed="rId3"/>
          <a:stretch>
            <a:fillRect/>
          </a:stretch>
        </p:blipFill>
        <p:spPr>
          <a:xfrm>
            <a:off x="777240" y="548640"/>
            <a:ext cx="2194560" cy="405079"/>
          </a:xfrm>
          <a:prstGeom prst="rect">
            <a:avLst/>
          </a:prstGeom>
        </p:spPr>
      </p:pic>
      <p:sp>
        <p:nvSpPr>
          <p:cNvPr id="5" name="Text 2"/>
          <p:cNvSpPr/>
          <p:nvPr/>
        </p:nvSpPr>
        <p:spPr>
          <a:xfrm>
            <a:off x="777240" y="2194560"/>
            <a:ext cx="8229600" cy="365760"/>
          </a:xfrm>
          <a:prstGeom prst="rect">
            <a:avLst/>
          </a:prstGeom>
          <a:noFill/>
          <a:ln/>
        </p:spPr>
        <p:txBody>
          <a:bodyPr wrap="square" lIns="0" tIns="0" rIns="0" bIns="0" rtlCol="0" anchor="ctr"/>
          <a:lstStyle/>
          <a:p>
            <a:pPr marL="0" indent="0">
              <a:buNone/>
            </a:pPr>
            <a:r>
              <a:rPr lang="en-US" b="1" kern="0" spc="150" dirty="0">
                <a:solidFill>
                  <a:srgbClr val="E2A076"/>
                </a:solidFill>
                <a:latin typeface="Calibri" pitchFamily="34" charset="0"/>
                <a:ea typeface="Calibri" pitchFamily="34" charset="-122"/>
                <a:cs typeface="Calibri" pitchFamily="34" charset="-120"/>
              </a:rPr>
              <a:t>TAGESORDNUNGSPUNKT</a:t>
            </a:r>
            <a:r>
              <a:rPr lang="en-US" sz="1400" b="1" kern="0" spc="150" dirty="0">
                <a:solidFill>
                  <a:srgbClr val="E2A076"/>
                </a:solidFill>
                <a:latin typeface="Calibri" pitchFamily="34" charset="0"/>
                <a:ea typeface="Calibri" pitchFamily="34" charset="-122"/>
                <a:cs typeface="Calibri" pitchFamily="34" charset="-120"/>
              </a:rPr>
              <a:t> </a:t>
            </a:r>
            <a:r>
              <a:rPr lang="en-US" b="1" kern="0" spc="150" dirty="0">
                <a:solidFill>
                  <a:srgbClr val="E2A076"/>
                </a:solidFill>
                <a:latin typeface="Calibri" pitchFamily="34" charset="0"/>
                <a:ea typeface="Calibri" pitchFamily="34" charset="-122"/>
                <a:cs typeface="Calibri" pitchFamily="34" charset="-120"/>
              </a:rPr>
              <a:t>5</a:t>
            </a:r>
            <a:endParaRPr lang="en-US" sz="1400" dirty="0"/>
          </a:p>
        </p:txBody>
      </p:sp>
      <p:sp>
        <p:nvSpPr>
          <p:cNvPr id="6" name="Text 3"/>
          <p:cNvSpPr/>
          <p:nvPr/>
        </p:nvSpPr>
        <p:spPr>
          <a:xfrm>
            <a:off x="777240" y="2578608"/>
            <a:ext cx="9875520" cy="1188720"/>
          </a:xfrm>
          <a:prstGeom prst="rect">
            <a:avLst/>
          </a:prstGeom>
          <a:noFill/>
          <a:ln/>
        </p:spPr>
        <p:txBody>
          <a:bodyPr wrap="square" lIns="0" tIns="0" rIns="0" bIns="0" rtlCol="0" anchor="ctr"/>
          <a:lstStyle/>
          <a:p>
            <a:pPr marL="0" indent="0">
              <a:lnSpc>
                <a:spcPct val="105000"/>
              </a:lnSpc>
              <a:buNone/>
            </a:pPr>
            <a:r>
              <a:rPr lang="en-US" sz="3400" b="1" dirty="0">
                <a:solidFill>
                  <a:srgbClr val="FFFFFF"/>
                </a:solidFill>
                <a:latin typeface="Cambria" pitchFamily="34" charset="0"/>
                <a:ea typeface="Cambria" pitchFamily="34" charset="-122"/>
                <a:cs typeface="Cambria" pitchFamily="34" charset="-120"/>
              </a:rPr>
              <a:t>Feststellung des Prüfberichts</a:t>
            </a:r>
            <a:endParaRPr lang="en-US" sz="3400" dirty="0"/>
          </a:p>
          <a:p>
            <a:pPr marL="0" indent="0">
              <a:lnSpc>
                <a:spcPct val="105000"/>
              </a:lnSpc>
              <a:buNone/>
            </a:pPr>
            <a:r>
              <a:rPr lang="en-US" sz="3400" b="1" dirty="0">
                <a:solidFill>
                  <a:srgbClr val="FFFFFF"/>
                </a:solidFill>
                <a:latin typeface="Cambria" pitchFamily="34" charset="0"/>
                <a:ea typeface="Cambria" pitchFamily="34" charset="-122"/>
                <a:cs typeface="Cambria" pitchFamily="34" charset="-120"/>
              </a:rPr>
              <a:t>des Genossenschaftsverbands</a:t>
            </a:r>
            <a:endParaRPr lang="en-US" sz="3400" dirty="0"/>
          </a:p>
        </p:txBody>
      </p:sp>
      <p:sp>
        <p:nvSpPr>
          <p:cNvPr id="8" name="Text 5"/>
          <p:cNvSpPr/>
          <p:nvPr/>
        </p:nvSpPr>
        <p:spPr>
          <a:xfrm>
            <a:off x="548640" y="6473952"/>
            <a:ext cx="7315200" cy="274320"/>
          </a:xfrm>
          <a:prstGeom prst="rect">
            <a:avLst/>
          </a:prstGeom>
          <a:noFill/>
          <a:ln/>
        </p:spPr>
        <p:txBody>
          <a:bodyPr wrap="square" lIns="0" tIns="0" rIns="0" bIns="0" rtlCol="0" anchor="ctr"/>
          <a:lstStyle/>
          <a:p>
            <a:pPr marL="0" indent="0" algn="l">
              <a:buNone/>
            </a:pPr>
            <a:r>
              <a:rPr lang="en-US" sz="900" dirty="0">
                <a:solidFill>
                  <a:srgbClr val="B9B0A6"/>
                </a:solidFill>
                <a:latin typeface="Calibri" pitchFamily="34" charset="0"/>
                <a:ea typeface="Calibri" pitchFamily="34" charset="-122"/>
                <a:cs typeface="Calibri" pitchFamily="34" charset="-120"/>
              </a:rPr>
              <a:t>Bürgerhaus Löwen eG  ·  Generalversammlung 27.06.2026</a:t>
            </a:r>
            <a:endParaRPr lang="en-US" sz="900" dirty="0"/>
          </a:p>
        </p:txBody>
      </p:sp>
      <p:sp>
        <p:nvSpPr>
          <p:cNvPr id="9" name="Text 6"/>
          <p:cNvSpPr/>
          <p:nvPr/>
        </p:nvSpPr>
        <p:spPr>
          <a:xfrm>
            <a:off x="10725912" y="6473952"/>
            <a:ext cx="914400" cy="274320"/>
          </a:xfrm>
          <a:prstGeom prst="rect">
            <a:avLst/>
          </a:prstGeom>
          <a:noFill/>
          <a:ln/>
        </p:spPr>
        <p:txBody>
          <a:bodyPr wrap="square" lIns="0" tIns="0" rIns="0" bIns="0" rtlCol="0" anchor="ctr"/>
          <a:lstStyle/>
          <a:p>
            <a:pPr marL="0" indent="0" algn="r">
              <a:buNone/>
            </a:pPr>
            <a:r>
              <a:rPr lang="en-US" sz="900" dirty="0">
                <a:solidFill>
                  <a:srgbClr val="B9B0A6"/>
                </a:solidFill>
                <a:latin typeface="Calibri" pitchFamily="34" charset="0"/>
                <a:ea typeface="Calibri" pitchFamily="34" charset="-122"/>
                <a:cs typeface="Calibri" pitchFamily="34" charset="-120"/>
              </a:rPr>
              <a:t>39</a:t>
            </a:r>
            <a:endParaRPr lang="en-US" sz="900"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rgbClr val="2B241F"/>
        </a:solidFill>
        <a:effectLst/>
      </p:bgPr>
    </p:bg>
    <p:spTree>
      <p:nvGrpSpPr>
        <p:cNvPr id="1" name=""/>
        <p:cNvGrpSpPr/>
        <p:nvPr/>
      </p:nvGrpSpPr>
      <p:grpSpPr>
        <a:xfrm>
          <a:off x="0" y="0"/>
          <a:ext cx="0" cy="0"/>
          <a:chOff x="0" y="0"/>
          <a:chExt cx="0" cy="0"/>
        </a:xfrm>
      </p:grpSpPr>
      <p:sp>
        <p:nvSpPr>
          <p:cNvPr id="2" name="Shape 0"/>
          <p:cNvSpPr/>
          <p:nvPr/>
        </p:nvSpPr>
        <p:spPr>
          <a:xfrm>
            <a:off x="8503920" y="-2011680"/>
            <a:ext cx="5943600" cy="5943600"/>
          </a:xfrm>
          <a:prstGeom prst="ellipse">
            <a:avLst/>
          </a:prstGeom>
          <a:solidFill>
            <a:srgbClr val="1F1A16"/>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 name="Shape 1"/>
          <p:cNvSpPr/>
          <p:nvPr/>
        </p:nvSpPr>
        <p:spPr>
          <a:xfrm>
            <a:off x="-2194560" y="4206240"/>
            <a:ext cx="5029200" cy="5029200"/>
          </a:xfrm>
          <a:prstGeom prst="ellipse">
            <a:avLst/>
          </a:prstGeom>
          <a:solidFill>
            <a:srgbClr val="1F1A16"/>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4" name="Image 0" descr="logo_transparent.png"/>
          <p:cNvPicPr>
            <a:picLocks noChangeAspect="1"/>
          </p:cNvPicPr>
          <p:nvPr/>
        </p:nvPicPr>
        <p:blipFill>
          <a:blip r:embed="rId3"/>
          <a:stretch>
            <a:fillRect/>
          </a:stretch>
        </p:blipFill>
        <p:spPr>
          <a:xfrm>
            <a:off x="777240" y="640080"/>
            <a:ext cx="2468880" cy="459943"/>
          </a:xfrm>
          <a:prstGeom prst="rect">
            <a:avLst/>
          </a:prstGeom>
        </p:spPr>
      </p:pic>
      <p:sp>
        <p:nvSpPr>
          <p:cNvPr id="5" name="Text 2"/>
          <p:cNvSpPr/>
          <p:nvPr/>
        </p:nvSpPr>
        <p:spPr>
          <a:xfrm>
            <a:off x="777240" y="2331720"/>
            <a:ext cx="8229600" cy="411480"/>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1" i="0" u="none" strike="noStrike" kern="0" cap="none" spc="100" normalizeH="0" baseline="0" noProof="0" dirty="0">
                <a:ln>
                  <a:noFill/>
                </a:ln>
                <a:solidFill>
                  <a:srgbClr val="E2A076"/>
                </a:solidFill>
                <a:effectLst/>
                <a:uLnTx/>
                <a:uFillTx/>
                <a:latin typeface="Calibri" pitchFamily="34" charset="0"/>
                <a:ea typeface="Calibri" pitchFamily="34" charset="-122"/>
                <a:cs typeface="Calibri" pitchFamily="34" charset="-120"/>
              </a:rPr>
              <a:t>Generalversammlung · 27. Juni 2026</a:t>
            </a:r>
            <a:endParaRPr kumimoji="0" lang="en-US" sz="15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6" name="Text 3"/>
          <p:cNvSpPr/>
          <p:nvPr/>
        </p:nvSpPr>
        <p:spPr>
          <a:xfrm>
            <a:off x="777240" y="2743200"/>
            <a:ext cx="10058400" cy="1371600"/>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dirty="0">
                <a:ln>
                  <a:noFill/>
                </a:ln>
                <a:solidFill>
                  <a:srgbClr val="FFFFFF"/>
                </a:solidFill>
                <a:effectLst/>
                <a:uLnTx/>
                <a:uFillTx/>
                <a:latin typeface="Cambria" pitchFamily="34" charset="0"/>
                <a:ea typeface="Cambria" pitchFamily="34" charset="-122"/>
                <a:cs typeface="Cambria" pitchFamily="34" charset="-120"/>
              </a:rPr>
              <a:t>Prüfungsbericht 2022 / 2023</a:t>
            </a:r>
            <a:endParaRPr kumimoji="0" lang="en-US" sz="44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7" name="Text 4"/>
          <p:cNvSpPr/>
          <p:nvPr/>
        </p:nvSpPr>
        <p:spPr>
          <a:xfrm>
            <a:off x="777240" y="3977640"/>
            <a:ext cx="9601200" cy="731520"/>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700" b="0" i="0" u="none" strike="noStrike" kern="1200" cap="none" spc="0" normalizeH="0" baseline="0" noProof="0" dirty="0">
                <a:ln>
                  <a:noFill/>
                </a:ln>
                <a:solidFill>
                  <a:srgbClr val="DCD5CC"/>
                </a:solidFill>
                <a:effectLst/>
                <a:uLnTx/>
                <a:uFillTx/>
                <a:latin typeface="Calibri" pitchFamily="34" charset="0"/>
                <a:ea typeface="Calibri" pitchFamily="34" charset="-122"/>
                <a:cs typeface="Calibri" pitchFamily="34" charset="-120"/>
              </a:rPr>
              <a:t>Pflichtprüfung gemäß § 53 Abs. 1 GenG durch den Baden-Württembergischen Genossenschaftsverband e. V.</a:t>
            </a:r>
            <a:endParaRPr kumimoji="0" lang="en-US" sz="17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9" name="Text 6"/>
          <p:cNvSpPr/>
          <p:nvPr/>
        </p:nvSpPr>
        <p:spPr>
          <a:xfrm>
            <a:off x="777240" y="5074920"/>
            <a:ext cx="8686800" cy="640080"/>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300" b="0" i="1" u="none" strike="noStrike" kern="1200" cap="none" spc="0" normalizeH="0" baseline="0" noProof="0" dirty="0">
                <a:ln>
                  <a:noFill/>
                </a:ln>
                <a:solidFill>
                  <a:srgbClr val="B9B0A6"/>
                </a:solidFill>
                <a:effectLst/>
                <a:uLnTx/>
                <a:uFillTx/>
                <a:latin typeface="Calibri" pitchFamily="34" charset="0"/>
                <a:ea typeface="Calibri" pitchFamily="34" charset="-122"/>
                <a:cs typeface="Calibri" pitchFamily="34" charset="-120"/>
              </a:rPr>
              <a:t>Vorstand und Aufsichtsrat geben der Generalversammlung Kenntnis vom Ergebnis der Prüfung.</a:t>
            </a:r>
            <a:endParaRPr kumimoji="0" lang="en-US" sz="13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0" name="Text 5"/>
          <p:cNvSpPr/>
          <p:nvPr/>
        </p:nvSpPr>
        <p:spPr>
          <a:xfrm>
            <a:off x="548640" y="6473952"/>
            <a:ext cx="7315200" cy="274320"/>
          </a:xfrm>
          <a:prstGeom prst="rect">
            <a:avLst/>
          </a:prstGeom>
          <a:noFill/>
          <a:ln/>
        </p:spPr>
        <p:txBody>
          <a:bodyPr wrap="square" lIns="0" tIns="0" rIns="0" bIns="0" rtlCol="0" anchor="ctr"/>
          <a:lstStyle/>
          <a:p>
            <a:pPr marL="0" indent="0" algn="l">
              <a:buNone/>
            </a:pPr>
            <a:r>
              <a:rPr lang="en-US" sz="900" dirty="0">
                <a:solidFill>
                  <a:srgbClr val="B9B0A6"/>
                </a:solidFill>
                <a:latin typeface="Calibri" pitchFamily="34" charset="0"/>
                <a:ea typeface="Calibri" pitchFamily="34" charset="-122"/>
                <a:cs typeface="Calibri" pitchFamily="34" charset="-120"/>
              </a:rPr>
              <a:t>Bürgerhaus Löwen eG  ·  Generalversammlung 27.06.2026</a:t>
            </a:r>
            <a:endParaRPr lang="en-US" sz="900" dirty="0"/>
          </a:p>
        </p:txBody>
      </p:sp>
      <p:sp>
        <p:nvSpPr>
          <p:cNvPr id="11" name="Text 6"/>
          <p:cNvSpPr/>
          <p:nvPr/>
        </p:nvSpPr>
        <p:spPr>
          <a:xfrm>
            <a:off x="10725912" y="6473952"/>
            <a:ext cx="914400" cy="274320"/>
          </a:xfrm>
          <a:prstGeom prst="rect">
            <a:avLst/>
          </a:prstGeom>
          <a:noFill/>
          <a:ln/>
        </p:spPr>
        <p:txBody>
          <a:bodyPr wrap="square" lIns="0" tIns="0" rIns="0" bIns="0" rtlCol="0" anchor="ctr"/>
          <a:lstStyle/>
          <a:p>
            <a:pPr marL="0" indent="0" algn="r">
              <a:buNone/>
            </a:pPr>
            <a:r>
              <a:rPr lang="en-US" sz="900" dirty="0">
                <a:solidFill>
                  <a:srgbClr val="B9B0A6"/>
                </a:solidFill>
                <a:latin typeface="Calibri" pitchFamily="34" charset="0"/>
                <a:ea typeface="Calibri" pitchFamily="34" charset="-122"/>
                <a:cs typeface="Calibri" pitchFamily="34" charset="-120"/>
              </a:rPr>
              <a:t>40</a:t>
            </a:r>
            <a:endParaRPr lang="en-US" sz="900"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548640" y="457200"/>
            <a:ext cx="10515600" cy="640080"/>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000" b="1" i="0" u="none" strike="noStrike" kern="1200" cap="none" spc="0" normalizeH="0" baseline="0" noProof="0" dirty="0">
                <a:ln>
                  <a:noFill/>
                </a:ln>
                <a:solidFill>
                  <a:srgbClr val="2B241F"/>
                </a:solidFill>
                <a:effectLst/>
                <a:uLnTx/>
                <a:uFillTx/>
                <a:latin typeface="Cambria" pitchFamily="34" charset="0"/>
                <a:ea typeface="Cambria" pitchFamily="34" charset="-122"/>
                <a:cs typeface="Cambria" pitchFamily="34" charset="-120"/>
              </a:rPr>
              <a:t>Was wurde geprüft?</a:t>
            </a:r>
            <a:endParaRPr kumimoji="0" lang="en-US" sz="30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Text 1"/>
          <p:cNvSpPr/>
          <p:nvPr/>
        </p:nvSpPr>
        <p:spPr>
          <a:xfrm>
            <a:off x="548640" y="1033272"/>
            <a:ext cx="10789920" cy="365760"/>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726C66"/>
                </a:solidFill>
                <a:effectLst/>
                <a:uLnTx/>
                <a:uFillTx/>
                <a:latin typeface="Calibri" pitchFamily="34" charset="0"/>
                <a:ea typeface="Calibri" pitchFamily="34" charset="-122"/>
                <a:cs typeface="Calibri" pitchFamily="34" charset="-120"/>
              </a:rPr>
              <a:t>Hintergrund und Rahmen der gesetzlichen Pflichtprüfung</a:t>
            </a:r>
            <a:endPar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4" name="Shape 2"/>
          <p:cNvSpPr/>
          <p:nvPr/>
        </p:nvSpPr>
        <p:spPr>
          <a:xfrm>
            <a:off x="548640" y="1691640"/>
            <a:ext cx="3453384" cy="3246120"/>
          </a:xfrm>
          <a:prstGeom prst="roundRect">
            <a:avLst>
              <a:gd name="adj" fmla="val 2254"/>
            </a:avLst>
          </a:prstGeom>
          <a:solidFill>
            <a:srgbClr val="F2EFEA"/>
          </a:solidFill>
          <a:ln/>
          <a:effectLst>
            <a:outerShdw blurRad="101600" dist="38100" dir="2700000" algn="bl" rotWithShape="0">
              <a:srgbClr val="000000">
                <a:alpha val="18000"/>
              </a:srgbClr>
            </a:outerShdw>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 name="Shape 3"/>
          <p:cNvSpPr/>
          <p:nvPr/>
        </p:nvSpPr>
        <p:spPr>
          <a:xfrm>
            <a:off x="868680" y="2011680"/>
            <a:ext cx="777240" cy="777240"/>
          </a:xfrm>
          <a:prstGeom prst="ellipse">
            <a:avLst/>
          </a:prstGeom>
          <a:solidFill>
            <a:srgbClr val="C2693D"/>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6" name="Image 0" descr="icon_search_white.png"/>
          <p:cNvPicPr>
            <a:picLocks noChangeAspect="1"/>
          </p:cNvPicPr>
          <p:nvPr/>
        </p:nvPicPr>
        <p:blipFill>
          <a:blip r:embed="rId3"/>
          <a:stretch>
            <a:fillRect/>
          </a:stretch>
        </p:blipFill>
        <p:spPr>
          <a:xfrm>
            <a:off x="1124712" y="2267712"/>
            <a:ext cx="265176" cy="265176"/>
          </a:xfrm>
          <a:prstGeom prst="rect">
            <a:avLst/>
          </a:prstGeom>
        </p:spPr>
      </p:pic>
      <p:sp>
        <p:nvSpPr>
          <p:cNvPr id="7" name="Text 4"/>
          <p:cNvSpPr/>
          <p:nvPr/>
        </p:nvSpPr>
        <p:spPr>
          <a:xfrm>
            <a:off x="841248" y="2971800"/>
            <a:ext cx="2868168" cy="594360"/>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2B241F"/>
                </a:solidFill>
                <a:effectLst/>
                <a:uLnTx/>
                <a:uFillTx/>
                <a:latin typeface="Calibri" pitchFamily="34" charset="0"/>
                <a:ea typeface="Calibri" pitchFamily="34" charset="-122"/>
                <a:cs typeface="Calibri" pitchFamily="34" charset="-120"/>
              </a:rPr>
              <a:t>Turnus: alle zwei Jahre</a:t>
            </a:r>
            <a:endParaRPr kumimoji="0" lang="en-US" sz="16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8" name="Text 5"/>
          <p:cNvSpPr/>
          <p:nvPr/>
        </p:nvSpPr>
        <p:spPr>
          <a:xfrm>
            <a:off x="841248" y="3566160"/>
            <a:ext cx="2868168" cy="1280160"/>
          </a:xfrm>
          <a:prstGeom prst="rect">
            <a:avLst/>
          </a:prstGeom>
          <a:noFill/>
          <a:ln/>
        </p:spPr>
        <p:txBody>
          <a:bodyPr wrap="square" lIns="0" tIns="0" rIns="0" bIns="0" rtlCol="0" anchor="ctr"/>
          <a:lstStyle/>
          <a:p>
            <a:pPr marL="0" marR="0" lvl="0" indent="0" algn="l" defTabSz="914400" rtl="0" eaLnBrk="1" fontAlgn="auto" latinLnBrk="0" hangingPunct="1">
              <a:lnSpc>
                <a:spcPct val="115000"/>
              </a:lnSpc>
              <a:spcBef>
                <a:spcPts val="0"/>
              </a:spcBef>
              <a:spcAft>
                <a:spcPts val="0"/>
              </a:spcAft>
              <a:buClrTx/>
              <a:buSzTx/>
              <a:buFontTx/>
              <a:buNone/>
              <a:tabLst/>
              <a:defRPr/>
            </a:pPr>
            <a:r>
              <a:rPr kumimoji="0" lang="en-US" sz="1250" b="0" i="0" u="none" strike="noStrike" kern="1200" cap="none" spc="0" normalizeH="0" baseline="0" noProof="0" dirty="0">
                <a:ln>
                  <a:noFill/>
                </a:ln>
                <a:solidFill>
                  <a:srgbClr val="473F38"/>
                </a:solidFill>
                <a:effectLst/>
                <a:uLnTx/>
                <a:uFillTx/>
                <a:latin typeface="Calibri" pitchFamily="34" charset="0"/>
                <a:ea typeface="Calibri" pitchFamily="34" charset="-122"/>
                <a:cs typeface="Calibri" pitchFamily="34" charset="-120"/>
              </a:rPr>
              <a:t>Als kleinere Genossenschaft wird Bürgerhaus Löwen eG gemäß § 53 Abs. 1 GenG nur alle zwei Jahre geprüft. Geprüft wurden die Geschäftsjahre 2022 und 2023.</a:t>
            </a:r>
            <a:endParaRPr kumimoji="0" lang="en-US" sz="125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9" name="Shape 6"/>
          <p:cNvSpPr/>
          <p:nvPr/>
        </p:nvSpPr>
        <p:spPr>
          <a:xfrm>
            <a:off x="4367784" y="1691640"/>
            <a:ext cx="3453384" cy="3246120"/>
          </a:xfrm>
          <a:prstGeom prst="roundRect">
            <a:avLst>
              <a:gd name="adj" fmla="val 2254"/>
            </a:avLst>
          </a:prstGeom>
          <a:solidFill>
            <a:srgbClr val="F2EFEA"/>
          </a:solidFill>
          <a:ln/>
          <a:effectLst>
            <a:outerShdw blurRad="101600" dist="38100" dir="2700000" algn="bl" rotWithShape="0">
              <a:srgbClr val="000000">
                <a:alpha val="18000"/>
              </a:srgbClr>
            </a:outerShdw>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0" name="Shape 7"/>
          <p:cNvSpPr/>
          <p:nvPr/>
        </p:nvSpPr>
        <p:spPr>
          <a:xfrm>
            <a:off x="4687824" y="2011680"/>
            <a:ext cx="777240" cy="777240"/>
          </a:xfrm>
          <a:prstGeom prst="ellipse">
            <a:avLst/>
          </a:prstGeom>
          <a:solidFill>
            <a:srgbClr val="C2693D"/>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11" name="Image 1" descr="icon_clipboardcheck_white.png"/>
          <p:cNvPicPr>
            <a:picLocks noChangeAspect="1"/>
          </p:cNvPicPr>
          <p:nvPr/>
        </p:nvPicPr>
        <p:blipFill>
          <a:blip r:embed="rId4"/>
          <a:stretch>
            <a:fillRect/>
          </a:stretch>
        </p:blipFill>
        <p:spPr>
          <a:xfrm>
            <a:off x="4943856" y="2267712"/>
            <a:ext cx="265176" cy="265176"/>
          </a:xfrm>
          <a:prstGeom prst="rect">
            <a:avLst/>
          </a:prstGeom>
        </p:spPr>
      </p:pic>
      <p:sp>
        <p:nvSpPr>
          <p:cNvPr id="12" name="Text 8"/>
          <p:cNvSpPr/>
          <p:nvPr/>
        </p:nvSpPr>
        <p:spPr>
          <a:xfrm>
            <a:off x="4660392" y="2971800"/>
            <a:ext cx="2868168" cy="594360"/>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2B241F"/>
                </a:solidFill>
                <a:effectLst/>
                <a:uLnTx/>
                <a:uFillTx/>
                <a:latin typeface="Calibri" pitchFamily="34" charset="0"/>
                <a:ea typeface="Calibri" pitchFamily="34" charset="-122"/>
                <a:cs typeface="Calibri" pitchFamily="34" charset="-120"/>
              </a:rPr>
              <a:t>Prüfungsgegenstand</a:t>
            </a:r>
            <a:endParaRPr kumimoji="0" lang="en-US" sz="16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3" name="Text 9"/>
          <p:cNvSpPr/>
          <p:nvPr/>
        </p:nvSpPr>
        <p:spPr>
          <a:xfrm>
            <a:off x="4660392" y="3566160"/>
            <a:ext cx="2868168" cy="1280160"/>
          </a:xfrm>
          <a:prstGeom prst="rect">
            <a:avLst/>
          </a:prstGeom>
          <a:noFill/>
          <a:ln/>
        </p:spPr>
        <p:txBody>
          <a:bodyPr wrap="square" lIns="0" tIns="0" rIns="0" bIns="0" rtlCol="0" anchor="ctr"/>
          <a:lstStyle/>
          <a:p>
            <a:pPr marL="0" marR="0" lvl="0" indent="0" algn="l" defTabSz="914400" rtl="0" eaLnBrk="1" fontAlgn="auto" latinLnBrk="0" hangingPunct="1">
              <a:lnSpc>
                <a:spcPct val="115000"/>
              </a:lnSpc>
              <a:spcBef>
                <a:spcPts val="0"/>
              </a:spcBef>
              <a:spcAft>
                <a:spcPts val="0"/>
              </a:spcAft>
              <a:buClrTx/>
              <a:buSzTx/>
              <a:buFontTx/>
              <a:buNone/>
              <a:tabLst/>
              <a:defRPr/>
            </a:pPr>
            <a:r>
              <a:rPr kumimoji="0" lang="en-US" sz="1300" b="1" i="0" u="none" strike="noStrike" kern="1200" cap="none" spc="0" normalizeH="0" baseline="0" noProof="0" dirty="0">
                <a:ln>
                  <a:noFill/>
                </a:ln>
                <a:solidFill>
                  <a:srgbClr val="473F38"/>
                </a:solidFill>
                <a:effectLst/>
                <a:uLnTx/>
                <a:uFillTx/>
                <a:latin typeface="Calibri" pitchFamily="34" charset="0"/>
                <a:ea typeface="Calibri" pitchFamily="34" charset="-122"/>
                <a:cs typeface="Calibri" pitchFamily="34" charset="-120"/>
              </a:rPr>
              <a:t>Geprüft wurden die wirtschaftlichen Verhältnisse und die Ordnungsmäßigkeit der Geschäftsführung – Einrichtungen, Vermögenslage und Geschäftsführung der Genossenschaft.</a:t>
            </a:r>
            <a:endParaRPr kumimoji="0" lang="en-US" sz="1300" b="1"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4" name="Shape 10"/>
          <p:cNvSpPr/>
          <p:nvPr/>
        </p:nvSpPr>
        <p:spPr>
          <a:xfrm>
            <a:off x="8186928" y="1691640"/>
            <a:ext cx="3453384" cy="3246120"/>
          </a:xfrm>
          <a:prstGeom prst="roundRect">
            <a:avLst>
              <a:gd name="adj" fmla="val 2254"/>
            </a:avLst>
          </a:prstGeom>
          <a:solidFill>
            <a:srgbClr val="F2EFEA"/>
          </a:solidFill>
          <a:ln/>
          <a:effectLst>
            <a:outerShdw blurRad="101600" dist="38100" dir="2700000" algn="bl" rotWithShape="0">
              <a:srgbClr val="000000">
                <a:alpha val="18000"/>
              </a:srgbClr>
            </a:outerShdw>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5" name="Shape 11"/>
          <p:cNvSpPr/>
          <p:nvPr/>
        </p:nvSpPr>
        <p:spPr>
          <a:xfrm>
            <a:off x="8506968" y="2011680"/>
            <a:ext cx="777240" cy="777240"/>
          </a:xfrm>
          <a:prstGeom prst="ellipse">
            <a:avLst/>
          </a:prstGeom>
          <a:solidFill>
            <a:srgbClr val="C2693D"/>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16" name="Image 2" descr="icon_filesignature_white.png"/>
          <p:cNvPicPr>
            <a:picLocks noChangeAspect="1"/>
          </p:cNvPicPr>
          <p:nvPr/>
        </p:nvPicPr>
        <p:blipFill>
          <a:blip r:embed="rId5"/>
          <a:stretch>
            <a:fillRect/>
          </a:stretch>
        </p:blipFill>
        <p:spPr>
          <a:xfrm>
            <a:off x="8763000" y="2267712"/>
            <a:ext cx="265176" cy="265176"/>
          </a:xfrm>
          <a:prstGeom prst="rect">
            <a:avLst/>
          </a:prstGeom>
        </p:spPr>
      </p:pic>
      <p:sp>
        <p:nvSpPr>
          <p:cNvPr id="17" name="Text 12"/>
          <p:cNvSpPr/>
          <p:nvPr/>
        </p:nvSpPr>
        <p:spPr>
          <a:xfrm>
            <a:off x="8479536" y="2971800"/>
            <a:ext cx="2868168" cy="594360"/>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2B241F"/>
                </a:solidFill>
                <a:effectLst/>
                <a:uLnTx/>
                <a:uFillTx/>
                <a:latin typeface="Calibri" pitchFamily="34" charset="0"/>
                <a:ea typeface="Calibri" pitchFamily="34" charset="-122"/>
                <a:cs typeface="Calibri" pitchFamily="34" charset="-120"/>
              </a:rPr>
              <a:t>Keine Jahresabschlussprüfung</a:t>
            </a:r>
            <a:endParaRPr kumimoji="0" lang="en-US" sz="16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8" name="Text 13"/>
          <p:cNvSpPr/>
          <p:nvPr/>
        </p:nvSpPr>
        <p:spPr>
          <a:xfrm>
            <a:off x="8479536" y="3566160"/>
            <a:ext cx="2868168" cy="1280160"/>
          </a:xfrm>
          <a:prstGeom prst="rect">
            <a:avLst/>
          </a:prstGeom>
          <a:noFill/>
          <a:ln/>
        </p:spPr>
        <p:txBody>
          <a:bodyPr wrap="square" lIns="0" tIns="0" rIns="0" bIns="0" rtlCol="0" anchor="ctr"/>
          <a:lstStyle/>
          <a:p>
            <a:pPr marL="0" marR="0" lvl="0" indent="0" algn="l" defTabSz="914400" rtl="0" eaLnBrk="1" fontAlgn="auto" latinLnBrk="0" hangingPunct="1">
              <a:lnSpc>
                <a:spcPct val="115000"/>
              </a:lnSpc>
              <a:spcBef>
                <a:spcPts val="0"/>
              </a:spcBef>
              <a:spcAft>
                <a:spcPts val="0"/>
              </a:spcAft>
              <a:buClrTx/>
              <a:buSzTx/>
              <a:buFontTx/>
              <a:buNone/>
              <a:tabLst/>
              <a:defRPr/>
            </a:pPr>
            <a:r>
              <a:rPr kumimoji="0" lang="en-US" sz="1250" b="0" i="0" u="none" strike="noStrike" kern="1200" cap="none" spc="0" normalizeH="0" baseline="0" noProof="0" dirty="0">
                <a:ln>
                  <a:noFill/>
                </a:ln>
                <a:solidFill>
                  <a:srgbClr val="473F38"/>
                </a:solidFill>
                <a:effectLst/>
                <a:uLnTx/>
                <a:uFillTx/>
                <a:latin typeface="Calibri" pitchFamily="34" charset="0"/>
                <a:ea typeface="Calibri" pitchFamily="34" charset="-122"/>
                <a:cs typeface="Calibri" pitchFamily="34" charset="-120"/>
              </a:rPr>
              <a:t>Aufgrund der gesetzlichen Größenmerkmale war die Prüfung der Jahresabschlüsse 2022 und 2023 selbst nicht Gegenstand dieser Prüfung.</a:t>
            </a:r>
            <a:endParaRPr kumimoji="0" lang="en-US" sz="125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9" name="Shape 14"/>
          <p:cNvSpPr/>
          <p:nvPr/>
        </p:nvSpPr>
        <p:spPr>
          <a:xfrm>
            <a:off x="548640" y="5166360"/>
            <a:ext cx="11091672" cy="777240"/>
          </a:xfrm>
          <a:prstGeom prst="roundRect">
            <a:avLst>
              <a:gd name="adj" fmla="val 9412"/>
            </a:avLst>
          </a:prstGeom>
          <a:solidFill>
            <a:srgbClr val="2B241F"/>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0" name="Text 15"/>
          <p:cNvSpPr/>
          <p:nvPr/>
        </p:nvSpPr>
        <p:spPr>
          <a:xfrm>
            <a:off x="868680" y="5166360"/>
            <a:ext cx="10451592" cy="777240"/>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50" b="1" i="0" u="none" strike="noStrike" kern="1200" cap="none" spc="0" normalizeH="0" baseline="0" noProof="0" dirty="0">
                <a:ln>
                  <a:noFill/>
                </a:ln>
                <a:solidFill>
                  <a:srgbClr val="E2A076"/>
                </a:solidFill>
                <a:effectLst/>
                <a:uLnTx/>
                <a:uFillTx/>
                <a:latin typeface="Calibri" pitchFamily="34" charset="0"/>
                <a:ea typeface="Calibri" pitchFamily="34" charset="-122"/>
                <a:cs typeface="Calibri" pitchFamily="34" charset="-120"/>
              </a:rPr>
              <a:t>Durchführung: </a:t>
            </a:r>
            <a:r>
              <a:rPr kumimoji="0" lang="en-US" sz="1450" b="0" i="0" u="none" strike="noStrike" kern="1200" cap="none" spc="0" normalizeH="0" baseline="0" noProof="0" dirty="0">
                <a:ln>
                  <a:noFill/>
                </a:ln>
                <a:solidFill>
                  <a:srgbClr val="FFFFFF"/>
                </a:solidFill>
                <a:effectLst/>
                <a:uLnTx/>
                <a:uFillTx/>
                <a:latin typeface="Calibri" pitchFamily="34" charset="0"/>
                <a:ea typeface="Calibri" pitchFamily="34" charset="-122"/>
                <a:cs typeface="Calibri" pitchFamily="34" charset="-120"/>
              </a:rPr>
              <a:t>Verbandsprüferin Martin, Prüfungs- und Berichtszeitraum von Mai 2025 bis Juni 2026.</a:t>
            </a:r>
            <a:endParaRPr kumimoji="0" lang="en-US" sz="145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1" name="Text 16"/>
          <p:cNvSpPr/>
          <p:nvPr/>
        </p:nvSpPr>
        <p:spPr>
          <a:xfrm>
            <a:off x="548640" y="6473952"/>
            <a:ext cx="7315200" cy="274320"/>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dirty="0">
                <a:ln>
                  <a:noFill/>
                </a:ln>
                <a:solidFill>
                  <a:srgbClr val="726C66"/>
                </a:solidFill>
                <a:effectLst/>
                <a:uLnTx/>
                <a:uFillTx/>
                <a:latin typeface="Calibri" pitchFamily="34" charset="0"/>
                <a:ea typeface="Calibri" pitchFamily="34" charset="-122"/>
                <a:cs typeface="Calibri" pitchFamily="34" charset="-120"/>
              </a:rPr>
              <a:t>Bürgerhaus Löwen eG  ·  Generalversammlung 27.06.2026</a:t>
            </a:r>
            <a:endParaRPr kumimoji="0" lang="en-US" sz="9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2" name="Text 17"/>
          <p:cNvSpPr/>
          <p:nvPr/>
        </p:nvSpPr>
        <p:spPr>
          <a:xfrm>
            <a:off x="10725912" y="6473952"/>
            <a:ext cx="914400" cy="274320"/>
          </a:xfrm>
          <a:prstGeom prst="rect">
            <a:avLst/>
          </a:prstGeom>
          <a:noFill/>
          <a:ln/>
        </p:spPr>
        <p:txBody>
          <a:bodyPr wrap="square" lIns="0" tIns="0" rIns="0" bIns="0" rtlCol="0" anchor="ct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dirty="0">
                <a:ln>
                  <a:noFill/>
                </a:ln>
                <a:solidFill>
                  <a:srgbClr val="726C66"/>
                </a:solidFill>
                <a:effectLst/>
                <a:uLnTx/>
                <a:uFillTx/>
                <a:latin typeface="Calibri" pitchFamily="34" charset="0"/>
                <a:ea typeface="Calibri" pitchFamily="34" charset="-122"/>
                <a:cs typeface="Calibri" pitchFamily="34" charset="-120"/>
              </a:rPr>
              <a:t>41</a:t>
            </a:r>
            <a:endParaRPr kumimoji="0" lang="en-US" sz="9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548640" y="457200"/>
            <a:ext cx="10515600" cy="640080"/>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000" b="1" i="0" u="none" strike="noStrike" kern="1200" cap="none" spc="0" normalizeH="0" baseline="0" noProof="0" dirty="0">
                <a:ln>
                  <a:noFill/>
                </a:ln>
                <a:solidFill>
                  <a:srgbClr val="2B241F"/>
                </a:solidFill>
                <a:effectLst/>
                <a:uLnTx/>
                <a:uFillTx/>
                <a:latin typeface="Cambria" pitchFamily="34" charset="0"/>
                <a:ea typeface="Cambria" pitchFamily="34" charset="-122"/>
                <a:cs typeface="Cambria" pitchFamily="34" charset="-120"/>
              </a:rPr>
              <a:t>Die wichtigsten Feststellungen</a:t>
            </a:r>
            <a:endParaRPr kumimoji="0" lang="en-US" sz="30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Text 1"/>
          <p:cNvSpPr/>
          <p:nvPr/>
        </p:nvSpPr>
        <p:spPr>
          <a:xfrm>
            <a:off x="548640" y="1033272"/>
            <a:ext cx="10789920" cy="365760"/>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726C66"/>
                </a:solidFill>
                <a:effectLst/>
                <a:uLnTx/>
                <a:uFillTx/>
                <a:latin typeface="Calibri" pitchFamily="34" charset="0"/>
                <a:ea typeface="Calibri" pitchFamily="34" charset="-122"/>
                <a:cs typeface="Calibri" pitchFamily="34" charset="-120"/>
              </a:rPr>
              <a:t>Ergebnis der Prüfung gemäß § 53 Abs. 1 GenG</a:t>
            </a:r>
            <a:endPar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4" name="Shape 2"/>
          <p:cNvSpPr/>
          <p:nvPr/>
        </p:nvSpPr>
        <p:spPr>
          <a:xfrm>
            <a:off x="548640" y="1691640"/>
            <a:ext cx="11091672" cy="1078992"/>
          </a:xfrm>
          <a:prstGeom prst="roundRect">
            <a:avLst>
              <a:gd name="adj" fmla="val 5932"/>
            </a:avLst>
          </a:prstGeom>
          <a:solidFill>
            <a:srgbClr val="F2EFEA"/>
          </a:solidFill>
          <a:ln/>
          <a:effectLst>
            <a:outerShdw blurRad="76200" dist="25400" dir="2700000" algn="bl" rotWithShape="0">
              <a:srgbClr val="000000">
                <a:alpha val="18000"/>
              </a:srgbClr>
            </a:outerShdw>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 name="Shape 3"/>
          <p:cNvSpPr/>
          <p:nvPr/>
        </p:nvSpPr>
        <p:spPr>
          <a:xfrm>
            <a:off x="841248" y="1874520"/>
            <a:ext cx="713232" cy="713232"/>
          </a:xfrm>
          <a:prstGeom prst="ellipse">
            <a:avLst/>
          </a:prstGeom>
          <a:solidFill>
            <a:srgbClr val="C2693D"/>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6" name="Image 0" descr="icon_shield_white.png"/>
          <p:cNvPicPr>
            <a:picLocks noChangeAspect="1"/>
          </p:cNvPicPr>
          <p:nvPr/>
        </p:nvPicPr>
        <p:blipFill>
          <a:blip r:embed="rId3"/>
          <a:stretch>
            <a:fillRect/>
          </a:stretch>
        </p:blipFill>
        <p:spPr>
          <a:xfrm>
            <a:off x="1024128" y="2057400"/>
            <a:ext cx="347472" cy="347472"/>
          </a:xfrm>
          <a:prstGeom prst="rect">
            <a:avLst/>
          </a:prstGeom>
        </p:spPr>
      </p:pic>
      <p:sp>
        <p:nvSpPr>
          <p:cNvPr id="7" name="Text 4"/>
          <p:cNvSpPr/>
          <p:nvPr/>
        </p:nvSpPr>
        <p:spPr>
          <a:xfrm>
            <a:off x="1828800" y="1783080"/>
            <a:ext cx="8778240" cy="365760"/>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1" i="0" u="none" strike="noStrike" kern="1200" cap="none" spc="0" normalizeH="0" baseline="0" noProof="0" dirty="0">
                <a:ln>
                  <a:noFill/>
                </a:ln>
                <a:solidFill>
                  <a:srgbClr val="2B241F"/>
                </a:solidFill>
                <a:effectLst/>
                <a:uLnTx/>
                <a:uFillTx/>
                <a:latin typeface="Calibri" pitchFamily="34" charset="0"/>
                <a:ea typeface="Calibri" pitchFamily="34" charset="-122"/>
                <a:cs typeface="Calibri" pitchFamily="34" charset="-120"/>
              </a:rPr>
              <a:t>Kein Bestandsrisiko</a:t>
            </a:r>
            <a:endParaRPr kumimoji="0" lang="en-US" sz="15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8" name="Text 5"/>
          <p:cNvSpPr/>
          <p:nvPr/>
        </p:nvSpPr>
        <p:spPr>
          <a:xfrm>
            <a:off x="1828800" y="2130552"/>
            <a:ext cx="9052560" cy="566928"/>
          </a:xfrm>
          <a:prstGeom prst="rect">
            <a:avLst/>
          </a:prstGeom>
          <a:noFill/>
          <a:ln/>
        </p:spPr>
        <p:txBody>
          <a:bodyPr wrap="square" lIns="0" tIns="0" rIns="0" bIns="0" rtlCol="0" anchor="ctr"/>
          <a:lstStyle/>
          <a:p>
            <a:pPr marL="0" marR="0" lvl="0" indent="0" algn="l" defTabSz="914400" rtl="0" eaLnBrk="1" fontAlgn="auto" latinLnBrk="0" hangingPunct="1">
              <a:lnSpc>
                <a:spcPct val="11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473F38"/>
                </a:solidFill>
                <a:effectLst/>
                <a:uLnTx/>
                <a:uFillTx/>
                <a:latin typeface="Calibri" pitchFamily="34" charset="0"/>
                <a:ea typeface="Calibri" pitchFamily="34" charset="-122"/>
                <a:cs typeface="Calibri" pitchFamily="34" charset="-120"/>
              </a:rPr>
              <a:t>Es wurden keine Tatsachen festgestellt, die den Bestand der Genossenschaft gefährden oder ihre Entwicklung wesentlich beeinträchtigen.</a:t>
            </a:r>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9" name="Shape 6"/>
          <p:cNvSpPr/>
          <p:nvPr/>
        </p:nvSpPr>
        <p:spPr>
          <a:xfrm>
            <a:off x="548640" y="2898648"/>
            <a:ext cx="11091672" cy="1078992"/>
          </a:xfrm>
          <a:prstGeom prst="roundRect">
            <a:avLst>
              <a:gd name="adj" fmla="val 5932"/>
            </a:avLst>
          </a:prstGeom>
          <a:solidFill>
            <a:srgbClr val="F2EFEA"/>
          </a:solidFill>
          <a:ln/>
          <a:effectLst>
            <a:outerShdw blurRad="76200" dist="25400" dir="2700000" algn="bl" rotWithShape="0">
              <a:srgbClr val="000000">
                <a:alpha val="18000"/>
              </a:srgbClr>
            </a:outerShdw>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0" name="Shape 7"/>
          <p:cNvSpPr/>
          <p:nvPr/>
        </p:nvSpPr>
        <p:spPr>
          <a:xfrm>
            <a:off x="841248" y="3081528"/>
            <a:ext cx="713232" cy="713232"/>
          </a:xfrm>
          <a:prstGeom prst="ellipse">
            <a:avLst/>
          </a:prstGeom>
          <a:solidFill>
            <a:srgbClr val="C2693D"/>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11" name="Image 1" descr="icon_balance_white.png"/>
          <p:cNvPicPr>
            <a:picLocks noChangeAspect="1"/>
          </p:cNvPicPr>
          <p:nvPr/>
        </p:nvPicPr>
        <p:blipFill>
          <a:blip r:embed="rId4"/>
          <a:stretch>
            <a:fillRect/>
          </a:stretch>
        </p:blipFill>
        <p:spPr>
          <a:xfrm>
            <a:off x="1024128" y="3264408"/>
            <a:ext cx="347472" cy="347472"/>
          </a:xfrm>
          <a:prstGeom prst="rect">
            <a:avLst/>
          </a:prstGeom>
        </p:spPr>
      </p:pic>
      <p:sp>
        <p:nvSpPr>
          <p:cNvPr id="12" name="Text 8"/>
          <p:cNvSpPr/>
          <p:nvPr/>
        </p:nvSpPr>
        <p:spPr>
          <a:xfrm>
            <a:off x="1828800" y="2990088"/>
            <a:ext cx="8778240" cy="365760"/>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1" i="0" u="none" strike="noStrike" kern="1200" cap="none" spc="0" normalizeH="0" baseline="0" noProof="0" dirty="0">
                <a:ln>
                  <a:noFill/>
                </a:ln>
                <a:solidFill>
                  <a:srgbClr val="2B241F"/>
                </a:solidFill>
                <a:effectLst/>
                <a:uLnTx/>
                <a:uFillTx/>
                <a:latin typeface="Calibri" pitchFamily="34" charset="0"/>
                <a:ea typeface="Calibri" pitchFamily="34" charset="-122"/>
                <a:cs typeface="Calibri" pitchFamily="34" charset="-120"/>
              </a:rPr>
              <a:t>Geschäftsführung und Aufsichtsrat ordnungsgemäß</a:t>
            </a:r>
            <a:endParaRPr kumimoji="0" lang="en-US" sz="15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3" name="Text 9"/>
          <p:cNvSpPr/>
          <p:nvPr/>
        </p:nvSpPr>
        <p:spPr>
          <a:xfrm>
            <a:off x="1828800" y="3337560"/>
            <a:ext cx="9052560" cy="566928"/>
          </a:xfrm>
          <a:prstGeom prst="rect">
            <a:avLst/>
          </a:prstGeom>
          <a:noFill/>
          <a:ln/>
        </p:spPr>
        <p:txBody>
          <a:bodyPr wrap="square" lIns="0" tIns="0" rIns="0" bIns="0" rtlCol="0" anchor="ctr"/>
          <a:lstStyle/>
          <a:p>
            <a:pPr marL="0" marR="0" lvl="0" indent="0" algn="l" defTabSz="914400" rtl="0" eaLnBrk="1" fontAlgn="auto" latinLnBrk="0" hangingPunct="1">
              <a:lnSpc>
                <a:spcPct val="11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473F38"/>
                </a:solidFill>
                <a:effectLst/>
                <a:uLnTx/>
                <a:uFillTx/>
                <a:latin typeface="Calibri" pitchFamily="34" charset="0"/>
                <a:ea typeface="Calibri" pitchFamily="34" charset="-122"/>
                <a:cs typeface="Calibri" pitchFamily="34" charset="-120"/>
              </a:rPr>
              <a:t>Der Vorstand </a:t>
            </a:r>
            <a:r>
              <a:rPr kumimoji="0" lang="en-US" sz="1200" b="0" i="0" u="none" strike="noStrike" kern="1200" cap="none" spc="0" normalizeH="0" baseline="0" noProof="0" dirty="0" err="1">
                <a:ln>
                  <a:noFill/>
                </a:ln>
                <a:solidFill>
                  <a:srgbClr val="473F38"/>
                </a:solidFill>
                <a:effectLst/>
                <a:uLnTx/>
                <a:uFillTx/>
                <a:latin typeface="Calibri" pitchFamily="34" charset="0"/>
                <a:ea typeface="Calibri" pitchFamily="34" charset="-122"/>
                <a:cs typeface="Calibri" pitchFamily="34" charset="-120"/>
              </a:rPr>
              <a:t>handelte</a:t>
            </a:r>
            <a:r>
              <a:rPr kumimoji="0" lang="en-US" sz="1200" b="0" i="0" u="none" strike="noStrike" kern="1200" cap="none" spc="0" normalizeH="0" baseline="0" noProof="0" dirty="0">
                <a:ln>
                  <a:noFill/>
                </a:ln>
                <a:solidFill>
                  <a:srgbClr val="473F38"/>
                </a:solidFill>
                <a:effectLst/>
                <a:uLnTx/>
                <a:uFillTx/>
                <a:latin typeface="Calibri" pitchFamily="34" charset="0"/>
                <a:ea typeface="Calibri" pitchFamily="34" charset="-122"/>
                <a:cs typeface="Calibri" pitchFamily="34" charset="-120"/>
              </a:rPr>
              <a:t> in Übereinstimmung mit Gesetz und Satzung; der Aufsichtsrat ist seinen </a:t>
            </a:r>
            <a:r>
              <a:rPr kumimoji="0" lang="en-US" sz="1200" b="0" i="0" u="none" strike="noStrike" kern="1200" cap="none" spc="0" normalizeH="0" baseline="0" noProof="0" dirty="0" err="1">
                <a:ln>
                  <a:noFill/>
                </a:ln>
                <a:solidFill>
                  <a:srgbClr val="473F38"/>
                </a:solidFill>
                <a:effectLst/>
                <a:uLnTx/>
                <a:uFillTx/>
                <a:latin typeface="Calibri" pitchFamily="34" charset="0"/>
                <a:ea typeface="Calibri" pitchFamily="34" charset="-122"/>
                <a:cs typeface="Calibri" pitchFamily="34" charset="-120"/>
              </a:rPr>
              <a:t>Überwachungsaufgaben</a:t>
            </a:r>
            <a:r>
              <a:rPr kumimoji="0" lang="en-US" sz="1200" b="0" i="0" u="none" strike="noStrike" kern="1200" cap="none" spc="0" normalizeH="0" baseline="0" noProof="0" dirty="0">
                <a:ln>
                  <a:noFill/>
                </a:ln>
                <a:solidFill>
                  <a:srgbClr val="473F38"/>
                </a:solidFill>
                <a:effectLst/>
                <a:uLnTx/>
                <a:uFillTx/>
                <a:latin typeface="Calibri" pitchFamily="34" charset="0"/>
                <a:ea typeface="Calibri" pitchFamily="34" charset="-122"/>
                <a:cs typeface="Calibri" pitchFamily="34" charset="-120"/>
              </a:rPr>
              <a:t> </a:t>
            </a:r>
            <a:r>
              <a:rPr kumimoji="0" lang="en-US" sz="1200" b="0" i="0" u="none" strike="noStrike" kern="1200" cap="none" spc="0" normalizeH="0" baseline="0" noProof="0" dirty="0" err="1">
                <a:ln>
                  <a:noFill/>
                </a:ln>
                <a:solidFill>
                  <a:srgbClr val="473F38"/>
                </a:solidFill>
                <a:effectLst/>
                <a:uLnTx/>
                <a:uFillTx/>
                <a:latin typeface="Calibri" pitchFamily="34" charset="0"/>
                <a:ea typeface="Calibri" pitchFamily="34" charset="-122"/>
                <a:cs typeface="Calibri" pitchFamily="34" charset="-120"/>
              </a:rPr>
              <a:t>nachgekommen</a:t>
            </a:r>
            <a:r>
              <a:rPr kumimoji="0" lang="en-US" sz="1150" b="0" i="0" u="none" strike="noStrike" kern="1200" cap="none" spc="0" normalizeH="0" baseline="0" noProof="0" dirty="0">
                <a:ln>
                  <a:noFill/>
                </a:ln>
                <a:solidFill>
                  <a:srgbClr val="473F38"/>
                </a:solidFill>
                <a:effectLst/>
                <a:uLnTx/>
                <a:uFillTx/>
                <a:latin typeface="Calibri" pitchFamily="34" charset="0"/>
                <a:ea typeface="Calibri" pitchFamily="34" charset="-122"/>
                <a:cs typeface="Calibri" pitchFamily="34" charset="-120"/>
              </a:rPr>
              <a:t>.</a:t>
            </a:r>
            <a:endParaRPr kumimoji="0" lang="en-US" sz="115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4" name="Shape 10"/>
          <p:cNvSpPr/>
          <p:nvPr/>
        </p:nvSpPr>
        <p:spPr>
          <a:xfrm>
            <a:off x="548640" y="4105656"/>
            <a:ext cx="11091672" cy="1078992"/>
          </a:xfrm>
          <a:prstGeom prst="roundRect">
            <a:avLst>
              <a:gd name="adj" fmla="val 5932"/>
            </a:avLst>
          </a:prstGeom>
          <a:solidFill>
            <a:srgbClr val="F2EFEA"/>
          </a:solidFill>
          <a:ln/>
          <a:effectLst>
            <a:outerShdw blurRad="76200" dist="25400" dir="2700000" algn="bl" rotWithShape="0">
              <a:srgbClr val="000000">
                <a:alpha val="18000"/>
              </a:srgbClr>
            </a:outerShdw>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5" name="Shape 11"/>
          <p:cNvSpPr/>
          <p:nvPr/>
        </p:nvSpPr>
        <p:spPr>
          <a:xfrm>
            <a:off x="841248" y="4288536"/>
            <a:ext cx="713232" cy="713232"/>
          </a:xfrm>
          <a:prstGeom prst="ellipse">
            <a:avLst/>
          </a:prstGeom>
          <a:solidFill>
            <a:srgbClr val="C2693D"/>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16" name="Image 2" descr="icon_handshake_white.png"/>
          <p:cNvPicPr>
            <a:picLocks noChangeAspect="1"/>
          </p:cNvPicPr>
          <p:nvPr/>
        </p:nvPicPr>
        <p:blipFill>
          <a:blip r:embed="rId5"/>
          <a:stretch>
            <a:fillRect/>
          </a:stretch>
        </p:blipFill>
        <p:spPr>
          <a:xfrm>
            <a:off x="1024128" y="4471416"/>
            <a:ext cx="347472" cy="347472"/>
          </a:xfrm>
          <a:prstGeom prst="rect">
            <a:avLst/>
          </a:prstGeom>
        </p:spPr>
      </p:pic>
      <p:sp>
        <p:nvSpPr>
          <p:cNvPr id="17" name="Text 12"/>
          <p:cNvSpPr/>
          <p:nvPr/>
        </p:nvSpPr>
        <p:spPr>
          <a:xfrm>
            <a:off x="1828800" y="4197096"/>
            <a:ext cx="8778240" cy="365760"/>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1" i="0" u="none" strike="noStrike" kern="1200" cap="none" spc="0" normalizeH="0" baseline="0" noProof="0" dirty="0">
                <a:ln>
                  <a:noFill/>
                </a:ln>
                <a:solidFill>
                  <a:srgbClr val="2B241F"/>
                </a:solidFill>
                <a:effectLst/>
                <a:uLnTx/>
                <a:uFillTx/>
                <a:latin typeface="Calibri" pitchFamily="34" charset="0"/>
                <a:ea typeface="Calibri" pitchFamily="34" charset="-122"/>
                <a:cs typeface="Calibri" pitchFamily="34" charset="-120"/>
              </a:rPr>
              <a:t>Förderzweck nicht in Zweifel</a:t>
            </a:r>
            <a:endParaRPr kumimoji="0" lang="en-US" sz="15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8" name="Text 13"/>
          <p:cNvSpPr/>
          <p:nvPr/>
        </p:nvSpPr>
        <p:spPr>
          <a:xfrm>
            <a:off x="1828800" y="4544568"/>
            <a:ext cx="9052560" cy="566928"/>
          </a:xfrm>
          <a:prstGeom prst="rect">
            <a:avLst/>
          </a:prstGeom>
          <a:noFill/>
          <a:ln/>
        </p:spPr>
        <p:txBody>
          <a:bodyPr wrap="square" lIns="0" tIns="0" rIns="0" bIns="0" rtlCol="0" anchor="ctr"/>
          <a:lstStyle/>
          <a:p>
            <a:pPr marL="0" marR="0" lvl="0" indent="0" algn="l" defTabSz="914400" rtl="0" eaLnBrk="1" fontAlgn="auto" latinLnBrk="0" hangingPunct="1">
              <a:lnSpc>
                <a:spcPct val="11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473F38"/>
                </a:solidFill>
                <a:effectLst/>
                <a:uLnTx/>
                <a:uFillTx/>
                <a:latin typeface="Calibri" pitchFamily="34" charset="0"/>
                <a:ea typeface="Calibri" pitchFamily="34" charset="-122"/>
                <a:cs typeface="Calibri" pitchFamily="34" charset="-120"/>
              </a:rPr>
              <a:t>Es ergaben sich keine Anhaltspunkte, die die Ausrichtung der Genossenschaft auf ihren Förderzweck nach § 1 Abs. 1 GenG infrage stellen.</a:t>
            </a:r>
            <a:endParaRPr kumimoji="0" lang="en-US" sz="1200" b="1"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9" name="Shape 14"/>
          <p:cNvSpPr/>
          <p:nvPr/>
        </p:nvSpPr>
        <p:spPr>
          <a:xfrm>
            <a:off x="548640" y="5312664"/>
            <a:ext cx="11091672" cy="1078992"/>
          </a:xfrm>
          <a:prstGeom prst="roundRect">
            <a:avLst>
              <a:gd name="adj" fmla="val 5932"/>
            </a:avLst>
          </a:prstGeom>
          <a:solidFill>
            <a:srgbClr val="F2EFEA"/>
          </a:solidFill>
          <a:ln/>
          <a:effectLst>
            <a:outerShdw blurRad="76200" dist="25400" dir="2700000" algn="bl" rotWithShape="0">
              <a:srgbClr val="000000">
                <a:alpha val="18000"/>
              </a:srgbClr>
            </a:outerShdw>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0" name="Shape 15"/>
          <p:cNvSpPr/>
          <p:nvPr/>
        </p:nvSpPr>
        <p:spPr>
          <a:xfrm>
            <a:off x="841248" y="5495544"/>
            <a:ext cx="713232" cy="713232"/>
          </a:xfrm>
          <a:prstGeom prst="ellipse">
            <a:avLst/>
          </a:prstGeom>
          <a:solidFill>
            <a:srgbClr val="C2693D"/>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21" name="Image 3" descr="icon_filesignature_white.png"/>
          <p:cNvPicPr>
            <a:picLocks noChangeAspect="1"/>
          </p:cNvPicPr>
          <p:nvPr/>
        </p:nvPicPr>
        <p:blipFill>
          <a:blip r:embed="rId6"/>
          <a:stretch>
            <a:fillRect/>
          </a:stretch>
        </p:blipFill>
        <p:spPr>
          <a:xfrm>
            <a:off x="1024128" y="5678424"/>
            <a:ext cx="347472" cy="347472"/>
          </a:xfrm>
          <a:prstGeom prst="rect">
            <a:avLst/>
          </a:prstGeom>
        </p:spPr>
      </p:pic>
      <p:sp>
        <p:nvSpPr>
          <p:cNvPr id="22" name="Text 16"/>
          <p:cNvSpPr/>
          <p:nvPr/>
        </p:nvSpPr>
        <p:spPr>
          <a:xfrm>
            <a:off x="1828800" y="5404104"/>
            <a:ext cx="8778240" cy="365760"/>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1" i="0" u="none" strike="noStrike" kern="1200" cap="none" spc="0" normalizeH="0" baseline="0" noProof="0" dirty="0">
                <a:ln>
                  <a:noFill/>
                </a:ln>
                <a:solidFill>
                  <a:srgbClr val="2B241F"/>
                </a:solidFill>
                <a:effectLst/>
                <a:uLnTx/>
                <a:uFillTx/>
                <a:latin typeface="Calibri" pitchFamily="34" charset="0"/>
                <a:ea typeface="Calibri" pitchFamily="34" charset="-122"/>
                <a:cs typeface="Calibri" pitchFamily="34" charset="-120"/>
              </a:rPr>
              <a:t>Rechtliche Grundlagen unverändert</a:t>
            </a:r>
            <a:endParaRPr kumimoji="0" lang="en-US" sz="15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3" name="Text 17"/>
          <p:cNvSpPr/>
          <p:nvPr/>
        </p:nvSpPr>
        <p:spPr>
          <a:xfrm>
            <a:off x="1828800" y="5751576"/>
            <a:ext cx="9052560" cy="566928"/>
          </a:xfrm>
          <a:prstGeom prst="rect">
            <a:avLst/>
          </a:prstGeom>
          <a:noFill/>
          <a:ln/>
        </p:spPr>
        <p:txBody>
          <a:bodyPr wrap="square" lIns="0" tIns="0" rIns="0" bIns="0" rtlCol="0" anchor="ctr"/>
          <a:lstStyle/>
          <a:p>
            <a:pPr marL="0" marR="0" lvl="0" indent="0" algn="l" defTabSz="914400" rtl="0" eaLnBrk="1" fontAlgn="auto" latinLnBrk="0" hangingPunct="1">
              <a:lnSpc>
                <a:spcPct val="110000"/>
              </a:lnSpc>
              <a:spcBef>
                <a:spcPts val="0"/>
              </a:spcBef>
              <a:spcAft>
                <a:spcPts val="0"/>
              </a:spcAft>
              <a:buClrTx/>
              <a:buSzTx/>
              <a:buFontTx/>
              <a:buNone/>
              <a:tabLst/>
              <a:defRPr/>
            </a:pPr>
            <a:r>
              <a:rPr kumimoji="0" lang="en-US" sz="1200" i="0" u="none" strike="noStrike" kern="1200" cap="none" spc="0" normalizeH="0" baseline="0" noProof="0" dirty="0">
                <a:ln>
                  <a:noFill/>
                </a:ln>
                <a:solidFill>
                  <a:srgbClr val="473F38"/>
                </a:solidFill>
                <a:effectLst/>
                <a:uLnTx/>
                <a:uFillTx/>
                <a:latin typeface="Calibri" pitchFamily="34" charset="0"/>
                <a:ea typeface="Calibri" pitchFamily="34" charset="-122"/>
                <a:cs typeface="Calibri" pitchFamily="34" charset="-120"/>
              </a:rPr>
              <a:t>Satzung und rechtliche Grundlagen unterlagen im Prüfungszeitraum keinen wesentlichen Änderungen; die Geschäftstätigkeit steht in Einklang mit der Satzung.</a:t>
            </a:r>
            <a:endParaRPr kumimoji="0" lang="en-US" sz="120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4" name="Text 18"/>
          <p:cNvSpPr/>
          <p:nvPr/>
        </p:nvSpPr>
        <p:spPr>
          <a:xfrm>
            <a:off x="548640" y="6473952"/>
            <a:ext cx="7315200" cy="274320"/>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dirty="0">
                <a:ln>
                  <a:noFill/>
                </a:ln>
                <a:solidFill>
                  <a:srgbClr val="726C66"/>
                </a:solidFill>
                <a:effectLst/>
                <a:uLnTx/>
                <a:uFillTx/>
                <a:latin typeface="Calibri" pitchFamily="34" charset="0"/>
                <a:ea typeface="Calibri" pitchFamily="34" charset="-122"/>
                <a:cs typeface="Calibri" pitchFamily="34" charset="-120"/>
              </a:rPr>
              <a:t>Bürgerhaus Löwen eG  ·  Generalversammlung 27.06.2026</a:t>
            </a:r>
            <a:endParaRPr kumimoji="0" lang="en-US" sz="9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5" name="Text 19"/>
          <p:cNvSpPr/>
          <p:nvPr/>
        </p:nvSpPr>
        <p:spPr>
          <a:xfrm>
            <a:off x="10725912" y="6473952"/>
            <a:ext cx="914400" cy="274320"/>
          </a:xfrm>
          <a:prstGeom prst="rect">
            <a:avLst/>
          </a:prstGeom>
          <a:noFill/>
          <a:ln/>
        </p:spPr>
        <p:txBody>
          <a:bodyPr wrap="square" lIns="0" tIns="0" rIns="0" bIns="0" rtlCol="0" anchor="ct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dirty="0">
                <a:ln>
                  <a:noFill/>
                </a:ln>
                <a:solidFill>
                  <a:srgbClr val="726C66"/>
                </a:solidFill>
                <a:effectLst/>
                <a:uLnTx/>
                <a:uFillTx/>
                <a:latin typeface="Calibri" pitchFamily="34" charset="0"/>
                <a:ea typeface="Calibri" pitchFamily="34" charset="-122"/>
                <a:cs typeface="Calibri" pitchFamily="34" charset="-120"/>
              </a:rPr>
              <a:t>43</a:t>
            </a:r>
            <a:endParaRPr kumimoji="0" lang="en-US" sz="9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rgbClr val="2B241F"/>
        </a:solidFill>
        <a:effectLst/>
      </p:bgPr>
    </p:bg>
    <p:spTree>
      <p:nvGrpSpPr>
        <p:cNvPr id="1" name=""/>
        <p:cNvGrpSpPr/>
        <p:nvPr/>
      </p:nvGrpSpPr>
      <p:grpSpPr>
        <a:xfrm>
          <a:off x="0" y="0"/>
          <a:ext cx="0" cy="0"/>
          <a:chOff x="0" y="0"/>
          <a:chExt cx="0" cy="0"/>
        </a:xfrm>
      </p:grpSpPr>
      <p:sp>
        <p:nvSpPr>
          <p:cNvPr id="2" name="Shape 0"/>
          <p:cNvSpPr/>
          <p:nvPr/>
        </p:nvSpPr>
        <p:spPr>
          <a:xfrm>
            <a:off x="8778240" y="4206240"/>
            <a:ext cx="5486400" cy="5486400"/>
          </a:xfrm>
          <a:prstGeom prst="ellipse">
            <a:avLst/>
          </a:prstGeom>
          <a:solidFill>
            <a:srgbClr val="1F1A16"/>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 name="Text 1"/>
          <p:cNvSpPr/>
          <p:nvPr/>
        </p:nvSpPr>
        <p:spPr>
          <a:xfrm>
            <a:off x="548640" y="502920"/>
            <a:ext cx="10058400" cy="731520"/>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FFFFFF"/>
                </a:solidFill>
                <a:effectLst/>
                <a:uLnTx/>
                <a:uFillTx/>
                <a:latin typeface="Cambria" pitchFamily="34" charset="0"/>
                <a:ea typeface="Cambria" pitchFamily="34" charset="-122"/>
                <a:cs typeface="Cambria" pitchFamily="34" charset="-120"/>
              </a:rPr>
              <a:t>Fazit des Prüfungsberichts</a:t>
            </a:r>
            <a:endPar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4" name="Shape 2"/>
          <p:cNvSpPr/>
          <p:nvPr/>
        </p:nvSpPr>
        <p:spPr>
          <a:xfrm>
            <a:off x="548640" y="1508760"/>
            <a:ext cx="11091672" cy="2331720"/>
          </a:xfrm>
          <a:prstGeom prst="roundRect">
            <a:avLst>
              <a:gd name="adj" fmla="val 3137"/>
            </a:avLst>
          </a:prstGeom>
          <a:solidFill>
            <a:srgbClr val="352D26"/>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 name="Shape 3"/>
          <p:cNvSpPr/>
          <p:nvPr/>
        </p:nvSpPr>
        <p:spPr>
          <a:xfrm>
            <a:off x="868680" y="1783080"/>
            <a:ext cx="640080" cy="640080"/>
          </a:xfrm>
          <a:prstGeom prst="ellipse">
            <a:avLst/>
          </a:prstGeom>
          <a:solidFill>
            <a:srgbClr val="C2693D"/>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6" name="Image 0" descr="icon_check_white.png"/>
          <p:cNvPicPr>
            <a:picLocks noChangeAspect="1"/>
          </p:cNvPicPr>
          <p:nvPr/>
        </p:nvPicPr>
        <p:blipFill>
          <a:blip r:embed="rId3"/>
          <a:stretch>
            <a:fillRect/>
          </a:stretch>
        </p:blipFill>
        <p:spPr>
          <a:xfrm>
            <a:off x="1033272" y="1947672"/>
            <a:ext cx="310896" cy="310896"/>
          </a:xfrm>
          <a:prstGeom prst="rect">
            <a:avLst/>
          </a:prstGeom>
        </p:spPr>
      </p:pic>
      <p:sp>
        <p:nvSpPr>
          <p:cNvPr id="7" name="Text 4"/>
          <p:cNvSpPr/>
          <p:nvPr/>
        </p:nvSpPr>
        <p:spPr>
          <a:xfrm>
            <a:off x="1691640" y="1783080"/>
            <a:ext cx="8686800" cy="640080"/>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700" b="1" i="0" u="none" strike="noStrike" kern="1200" cap="none" spc="0" normalizeH="0" baseline="0" noProof="0" dirty="0">
                <a:ln>
                  <a:noFill/>
                </a:ln>
                <a:solidFill>
                  <a:srgbClr val="E2A076"/>
                </a:solidFill>
                <a:effectLst/>
                <a:uLnTx/>
                <a:uFillTx/>
                <a:latin typeface="Calibri" pitchFamily="34" charset="0"/>
                <a:ea typeface="Calibri" pitchFamily="34" charset="-122"/>
                <a:cs typeface="Calibri" pitchFamily="34" charset="-120"/>
              </a:rPr>
              <a:t>Kernbotschaft</a:t>
            </a:r>
            <a:endParaRPr kumimoji="0" lang="en-US" sz="17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8" name="Text 5"/>
          <p:cNvSpPr/>
          <p:nvPr/>
        </p:nvSpPr>
        <p:spPr>
          <a:xfrm>
            <a:off x="868680" y="2514600"/>
            <a:ext cx="10451592" cy="1234440"/>
          </a:xfrm>
          <a:prstGeom prst="rect">
            <a:avLst/>
          </a:prstGeom>
          <a:noFill/>
          <a:ln/>
        </p:spPr>
        <p:txBody>
          <a:bodyPr wrap="square" lIns="0" tIns="0" rIns="0" bIns="0" rtlCol="0" anchor="ctr"/>
          <a:lstStyle/>
          <a:p>
            <a:pPr marL="0" marR="0" lvl="0" indent="0" algn="l" defTabSz="914400" rtl="0" eaLnBrk="1" fontAlgn="auto" latinLnBrk="0" hangingPunct="1">
              <a:lnSpc>
                <a:spcPct val="130000"/>
              </a:lnSpc>
              <a:spcBef>
                <a:spcPts val="0"/>
              </a:spcBef>
              <a:spcAft>
                <a:spcPts val="0"/>
              </a:spcAft>
              <a:buClrTx/>
              <a:buSzTx/>
              <a:buFontTx/>
              <a:buNone/>
              <a:tabLst/>
              <a:defRPr/>
            </a:pPr>
            <a:r>
              <a:rPr kumimoji="0" lang="en-US" sz="1450" b="0" i="0" u="none" strike="noStrike" kern="1200" cap="none" spc="0" normalizeH="0" baseline="0" noProof="0" dirty="0">
                <a:ln>
                  <a:noFill/>
                </a:ln>
                <a:solidFill>
                  <a:srgbClr val="FFFFFF"/>
                </a:solidFill>
                <a:effectLst/>
                <a:uLnTx/>
                <a:uFillTx/>
                <a:latin typeface="Calibri" pitchFamily="34" charset="0"/>
                <a:ea typeface="Calibri" pitchFamily="34" charset="-122"/>
                <a:cs typeface="Calibri" pitchFamily="34" charset="-120"/>
              </a:rPr>
              <a:t>Die wirtschaftliche und rechtliche Situation der Genossenschaft ist im Rahmen der noch laufenden Anlaufphase weiterhin ausreichend und zufriedenstellend. Es bestehen keine Anhaltspunkte, die den Fortbestand oder den genossenschaftlichen Förderzweck infrage stellen.</a:t>
            </a:r>
            <a:endParaRPr kumimoji="0" lang="en-US" sz="145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9" name="Shape 6"/>
          <p:cNvSpPr/>
          <p:nvPr/>
        </p:nvSpPr>
        <p:spPr>
          <a:xfrm>
            <a:off x="548640" y="4069080"/>
            <a:ext cx="11091672" cy="1463040"/>
          </a:xfrm>
          <a:prstGeom prst="roundRect">
            <a:avLst>
              <a:gd name="adj" fmla="val 5000"/>
            </a:avLst>
          </a:prstGeom>
          <a:solidFill>
            <a:srgbClr val="C2693D"/>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0" name="Shape 7"/>
          <p:cNvSpPr/>
          <p:nvPr/>
        </p:nvSpPr>
        <p:spPr>
          <a:xfrm>
            <a:off x="868680" y="4370832"/>
            <a:ext cx="868680" cy="868680"/>
          </a:xfrm>
          <a:prstGeom prst="ellipse">
            <a:avLst/>
          </a:prstGeom>
          <a:solidFill>
            <a:srgbClr val="FFFFFF"/>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11" name="Image 1" descr="icon_calendarcheck_terra.png"/>
          <p:cNvPicPr>
            <a:picLocks noChangeAspect="1"/>
          </p:cNvPicPr>
          <p:nvPr/>
        </p:nvPicPr>
        <p:blipFill>
          <a:blip r:embed="rId4"/>
          <a:stretch>
            <a:fillRect/>
          </a:stretch>
        </p:blipFill>
        <p:spPr>
          <a:xfrm>
            <a:off x="1069848" y="4572000"/>
            <a:ext cx="466344" cy="466344"/>
          </a:xfrm>
          <a:prstGeom prst="rect">
            <a:avLst/>
          </a:prstGeom>
        </p:spPr>
      </p:pic>
      <p:sp>
        <p:nvSpPr>
          <p:cNvPr id="12" name="Text 8"/>
          <p:cNvSpPr/>
          <p:nvPr/>
        </p:nvSpPr>
        <p:spPr>
          <a:xfrm>
            <a:off x="1920240" y="4069080"/>
            <a:ext cx="9537192" cy="1463040"/>
          </a:xfrm>
          <a:prstGeom prst="rect">
            <a:avLst/>
          </a:prstGeom>
          <a:noFill/>
          <a:ln/>
        </p:spPr>
        <p:txBody>
          <a:bodyPr wrap="square" lIns="0" tIns="0" rIns="0" bIns="0" rtlCol="0" anchor="ctr"/>
          <a:lstStyle/>
          <a:p>
            <a:pPr marL="0" marR="0" lvl="0" indent="0" algn="l" defTabSz="914400" rtl="0" eaLnBrk="1" fontAlgn="auto" latinLnBrk="0" hangingPunct="1">
              <a:lnSpc>
                <a:spcPct val="120000"/>
              </a:lnSpc>
              <a:spcBef>
                <a:spcPts val="0"/>
              </a:spcBef>
              <a:spcAft>
                <a:spcPts val="0"/>
              </a:spcAft>
              <a:buClrTx/>
              <a:buSzTx/>
              <a:buFontTx/>
              <a:buNone/>
              <a:tabLst/>
              <a:defRPr/>
            </a:pPr>
            <a:r>
              <a:rPr kumimoji="0" lang="en-US" sz="1500" b="1" i="0" u="none" strike="noStrike" kern="1200" cap="none" spc="0" normalizeH="0" baseline="0" noProof="0" dirty="0">
                <a:ln>
                  <a:noFill/>
                </a:ln>
                <a:solidFill>
                  <a:srgbClr val="FFFFFF"/>
                </a:solidFill>
                <a:effectLst/>
                <a:uLnTx/>
                <a:uFillTx/>
                <a:latin typeface="Calibri" pitchFamily="34" charset="0"/>
                <a:ea typeface="Calibri" pitchFamily="34" charset="-122"/>
                <a:cs typeface="Calibri" pitchFamily="34" charset="-120"/>
              </a:rPr>
              <a:t>Ausblick: </a:t>
            </a:r>
            <a:endParaRPr kumimoji="0" lang="en-US" sz="15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20000"/>
              </a:lnSpc>
              <a:spcBef>
                <a:spcPts val="0"/>
              </a:spcBef>
              <a:spcAft>
                <a:spcPts val="0"/>
              </a:spcAft>
              <a:buClrTx/>
              <a:buSzTx/>
              <a:buFontTx/>
              <a:buNone/>
              <a:tabLst/>
              <a:defRPr/>
            </a:pPr>
            <a:r>
              <a:rPr kumimoji="0" lang="en-US" sz="1500" b="0" i="0" u="none" strike="noStrike" kern="1200" cap="none" spc="0" normalizeH="0" baseline="0" noProof="0" dirty="0">
                <a:ln>
                  <a:noFill/>
                </a:ln>
                <a:solidFill>
                  <a:srgbClr val="FFFFFF"/>
                </a:solidFill>
                <a:effectLst/>
                <a:uLnTx/>
                <a:uFillTx/>
                <a:latin typeface="Calibri" pitchFamily="34" charset="0"/>
                <a:ea typeface="Calibri" pitchFamily="34" charset="-122"/>
                <a:cs typeface="Calibri" pitchFamily="34" charset="-120"/>
              </a:rPr>
              <a:t>Mit dem Genossenschaftsverband wurde vereinbart, dass die Prüfung der Geschäftsjahre 2024 und 2025 zur Generalversammlung 2027 erfolgt.</a:t>
            </a:r>
            <a:endParaRPr kumimoji="0" lang="en-US" sz="15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3" name="Text 9"/>
          <p:cNvSpPr/>
          <p:nvPr/>
        </p:nvSpPr>
        <p:spPr>
          <a:xfrm>
            <a:off x="548640" y="6473952"/>
            <a:ext cx="7315200" cy="274320"/>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dirty="0">
                <a:ln>
                  <a:noFill/>
                </a:ln>
                <a:solidFill>
                  <a:srgbClr val="B9B0A6"/>
                </a:solidFill>
                <a:effectLst/>
                <a:uLnTx/>
                <a:uFillTx/>
                <a:latin typeface="Calibri" pitchFamily="34" charset="0"/>
                <a:ea typeface="Calibri" pitchFamily="34" charset="-122"/>
                <a:cs typeface="Calibri" pitchFamily="34" charset="-120"/>
              </a:rPr>
              <a:t>Bürgerhaus Löwen eG  ·  Generalversammlung 27.06.2026</a:t>
            </a:r>
            <a:endParaRPr kumimoji="0" lang="en-US" sz="9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4" name="Text 10"/>
          <p:cNvSpPr/>
          <p:nvPr/>
        </p:nvSpPr>
        <p:spPr>
          <a:xfrm>
            <a:off x="10725912" y="6473952"/>
            <a:ext cx="914400" cy="274320"/>
          </a:xfrm>
          <a:prstGeom prst="rect">
            <a:avLst/>
          </a:prstGeom>
          <a:noFill/>
          <a:ln/>
        </p:spPr>
        <p:txBody>
          <a:bodyPr wrap="square" lIns="0" tIns="0" rIns="0" bIns="0" rtlCol="0" anchor="ct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dirty="0">
                <a:ln>
                  <a:noFill/>
                </a:ln>
                <a:solidFill>
                  <a:srgbClr val="B9B0A6"/>
                </a:solidFill>
                <a:effectLst/>
                <a:uLnTx/>
                <a:uFillTx/>
                <a:latin typeface="Calibri" pitchFamily="34" charset="0"/>
                <a:ea typeface="Calibri" pitchFamily="34" charset="-122"/>
                <a:cs typeface="Calibri" pitchFamily="34" charset="-120"/>
              </a:rPr>
              <a:t>44</a:t>
            </a:r>
            <a:endParaRPr kumimoji="0" lang="en-US" sz="9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rgbClr val="2B241F"/>
        </a:solidFill>
        <a:effectLst/>
      </p:bgPr>
    </p:bg>
    <p:spTree>
      <p:nvGrpSpPr>
        <p:cNvPr id="1" name=""/>
        <p:cNvGrpSpPr/>
        <p:nvPr/>
      </p:nvGrpSpPr>
      <p:grpSpPr>
        <a:xfrm>
          <a:off x="0" y="0"/>
          <a:ext cx="0" cy="0"/>
          <a:chOff x="0" y="0"/>
          <a:chExt cx="0" cy="0"/>
        </a:xfrm>
      </p:grpSpPr>
      <p:sp>
        <p:nvSpPr>
          <p:cNvPr id="2" name="Shape 0"/>
          <p:cNvSpPr/>
          <p:nvPr/>
        </p:nvSpPr>
        <p:spPr>
          <a:xfrm>
            <a:off x="8778240" y="3840480"/>
            <a:ext cx="5486400" cy="5486400"/>
          </a:xfrm>
          <a:prstGeom prst="ellipse">
            <a:avLst/>
          </a:prstGeom>
          <a:solidFill>
            <a:srgbClr val="1F1A16"/>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 name="Shape 1"/>
          <p:cNvSpPr/>
          <p:nvPr/>
        </p:nvSpPr>
        <p:spPr>
          <a:xfrm>
            <a:off x="548640" y="502920"/>
            <a:ext cx="640080" cy="640080"/>
          </a:xfrm>
          <a:prstGeom prst="ellipse">
            <a:avLst/>
          </a:prstGeom>
          <a:solidFill>
            <a:srgbClr val="C2693D"/>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4" name="Image 0" descr="icon_gavel_white.png"/>
          <p:cNvPicPr>
            <a:picLocks noChangeAspect="1"/>
          </p:cNvPicPr>
          <p:nvPr/>
        </p:nvPicPr>
        <p:blipFill>
          <a:blip r:embed="rId3"/>
          <a:stretch>
            <a:fillRect/>
          </a:stretch>
        </p:blipFill>
        <p:spPr>
          <a:xfrm>
            <a:off x="713232" y="667512"/>
            <a:ext cx="310896" cy="310896"/>
          </a:xfrm>
          <a:prstGeom prst="rect">
            <a:avLst/>
          </a:prstGeom>
        </p:spPr>
      </p:pic>
      <p:sp>
        <p:nvSpPr>
          <p:cNvPr id="5" name="Text 2"/>
          <p:cNvSpPr/>
          <p:nvPr/>
        </p:nvSpPr>
        <p:spPr>
          <a:xfrm>
            <a:off x="1371600" y="411480"/>
            <a:ext cx="9601200" cy="822960"/>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600" b="1" i="0" u="none" strike="noStrike" kern="1200" cap="none" spc="0" normalizeH="0" baseline="0" noProof="0" dirty="0" err="1">
                <a:ln>
                  <a:noFill/>
                </a:ln>
                <a:solidFill>
                  <a:srgbClr val="FFFFFF"/>
                </a:solidFill>
                <a:effectLst/>
                <a:uLnTx/>
                <a:uFillTx/>
                <a:latin typeface="Cambria" pitchFamily="34" charset="0"/>
                <a:ea typeface="Cambria" pitchFamily="34" charset="-122"/>
                <a:cs typeface="Cambria" pitchFamily="34" charset="-120"/>
              </a:rPr>
              <a:t>Beschlussvorschlag</a:t>
            </a:r>
            <a:endParaRPr kumimoji="0" lang="en-US" sz="26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6" name="Shape 3"/>
          <p:cNvSpPr/>
          <p:nvPr/>
        </p:nvSpPr>
        <p:spPr>
          <a:xfrm>
            <a:off x="548640" y="1508760"/>
            <a:ext cx="11091672" cy="2788920"/>
          </a:xfrm>
          <a:prstGeom prst="roundRect">
            <a:avLst>
              <a:gd name="adj" fmla="val 2623"/>
            </a:avLst>
          </a:prstGeom>
          <a:solidFill>
            <a:srgbClr val="352D26"/>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 name="Text 4"/>
          <p:cNvSpPr/>
          <p:nvPr/>
        </p:nvSpPr>
        <p:spPr>
          <a:xfrm>
            <a:off x="946404" y="2902834"/>
            <a:ext cx="10451592" cy="1051560"/>
          </a:xfrm>
          <a:prstGeom prst="rect">
            <a:avLst/>
          </a:prstGeom>
          <a:noFill/>
          <a:ln/>
        </p:spPr>
        <p:txBody>
          <a:bodyPr wrap="square" lIns="0" tIns="0" rIns="0" bIns="0" rtlCol="0" anchor="ctr"/>
          <a:lstStyle/>
          <a:p>
            <a:pPr marL="0" marR="0" lvl="0" indent="0" algn="l" defTabSz="914400" rtl="0" eaLnBrk="1" fontAlgn="auto" latinLnBrk="0" hangingPunct="1">
              <a:lnSpc>
                <a:spcPct val="125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FFFFFF"/>
                </a:solidFill>
                <a:effectLst/>
                <a:uLnTx/>
                <a:uFillTx/>
                <a:latin typeface="Calibri" pitchFamily="34" charset="0"/>
                <a:ea typeface="Calibri" pitchFamily="34" charset="-122"/>
                <a:cs typeface="Calibri" pitchFamily="34" charset="-120"/>
              </a:rPr>
              <a:t>Die Generalversammlung nimmt den Prüfungsbericht des Baden-Württembergischen Genossenschaftsverbandes e. V. über die Prüfung der Geschäftsjahre 2022 und 2023 gemäß § 53 Abs. 1 </a:t>
            </a:r>
            <a:r>
              <a:rPr kumimoji="0" lang="en-US" sz="1600" b="0" i="0" u="none" strike="noStrike" kern="1200" cap="none" spc="0" normalizeH="0" baseline="0" noProof="0" dirty="0" err="1">
                <a:ln>
                  <a:noFill/>
                </a:ln>
                <a:solidFill>
                  <a:srgbClr val="FFFFFF"/>
                </a:solidFill>
                <a:effectLst/>
                <a:uLnTx/>
                <a:uFillTx/>
                <a:latin typeface="Calibri" pitchFamily="34" charset="0"/>
                <a:ea typeface="Calibri" pitchFamily="34" charset="-122"/>
                <a:cs typeface="Calibri" pitchFamily="34" charset="-120"/>
              </a:rPr>
              <a:t>GenG</a:t>
            </a:r>
            <a:r>
              <a:rPr kumimoji="0" lang="en-US" sz="1600" b="0" i="0" u="none" strike="noStrike" kern="1200" cap="none" spc="0" normalizeH="0" baseline="0" noProof="0" dirty="0">
                <a:ln>
                  <a:noFill/>
                </a:ln>
                <a:solidFill>
                  <a:srgbClr val="FFFFFF"/>
                </a:solidFill>
                <a:effectLst/>
                <a:uLnTx/>
                <a:uFillTx/>
                <a:latin typeface="Calibri" pitchFamily="34" charset="0"/>
                <a:ea typeface="Calibri" pitchFamily="34" charset="-122"/>
                <a:cs typeface="Calibri" pitchFamily="34" charset="-120"/>
              </a:rPr>
              <a:t> </a:t>
            </a:r>
            <a:r>
              <a:rPr kumimoji="0" lang="en-US" sz="1600" b="0" i="0" u="none" strike="noStrike" kern="1200" cap="none" spc="0" normalizeH="0" baseline="0" noProof="0" dirty="0" err="1">
                <a:ln>
                  <a:noFill/>
                </a:ln>
                <a:solidFill>
                  <a:srgbClr val="FFFFFF"/>
                </a:solidFill>
                <a:effectLst/>
                <a:uLnTx/>
                <a:uFillTx/>
                <a:latin typeface="Calibri" pitchFamily="34" charset="0"/>
                <a:ea typeface="Calibri" pitchFamily="34" charset="-122"/>
                <a:cs typeface="Calibri" pitchFamily="34" charset="-120"/>
              </a:rPr>
              <a:t>zur</a:t>
            </a:r>
            <a:r>
              <a:rPr kumimoji="0" lang="en-US" sz="1600" b="0" i="0" u="none" strike="noStrike" kern="1200" cap="none" spc="0" normalizeH="0" baseline="0" noProof="0" dirty="0">
                <a:ln>
                  <a:noFill/>
                </a:ln>
                <a:solidFill>
                  <a:srgbClr val="FFFFFF"/>
                </a:solidFill>
                <a:effectLst/>
                <a:uLnTx/>
                <a:uFillTx/>
                <a:latin typeface="Calibri" pitchFamily="34" charset="0"/>
                <a:ea typeface="Calibri" pitchFamily="34" charset="-122"/>
                <a:cs typeface="Calibri" pitchFamily="34" charset="-120"/>
              </a:rPr>
              <a:t> Kenntnis.</a:t>
            </a:r>
            <a:endParaRPr kumimoji="0" lang="en-US" sz="16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8" name="Shape 5"/>
          <p:cNvSpPr/>
          <p:nvPr/>
        </p:nvSpPr>
        <p:spPr>
          <a:xfrm>
            <a:off x="868680" y="2834640"/>
            <a:ext cx="10451592" cy="0"/>
          </a:xfrm>
          <a:prstGeom prst="line">
            <a:avLst/>
          </a:prstGeom>
          <a:noFill/>
          <a:ln w="12700">
            <a:solidFill>
              <a:srgbClr val="4A4038"/>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9" name="Text 6"/>
          <p:cNvSpPr/>
          <p:nvPr/>
        </p:nvSpPr>
        <p:spPr>
          <a:xfrm>
            <a:off x="868680" y="1481328"/>
            <a:ext cx="10451592" cy="1143000"/>
          </a:xfrm>
          <a:prstGeom prst="rect">
            <a:avLst/>
          </a:prstGeom>
          <a:noFill/>
          <a:ln/>
        </p:spPr>
        <p:txBody>
          <a:bodyPr wrap="square" lIns="0" tIns="0" rIns="0" bIns="0" rtlCol="0" anchor="ctr"/>
          <a:lstStyle/>
          <a:p>
            <a:pPr marL="0" marR="0" lvl="0" indent="0" algn="l" defTabSz="914400" rtl="0" eaLnBrk="1" fontAlgn="auto" latinLnBrk="0" hangingPunct="1">
              <a:lnSpc>
                <a:spcPct val="125000"/>
              </a:lnSpc>
              <a:spcBef>
                <a:spcPts val="0"/>
              </a:spcBef>
              <a:spcAft>
                <a:spcPts val="0"/>
              </a:spcAft>
              <a:buClrTx/>
              <a:buSzTx/>
              <a:buFontTx/>
              <a:buNone/>
              <a:tabLst/>
              <a:defRPr/>
            </a:pPr>
            <a:r>
              <a:rPr kumimoji="0" lang="en-US" sz="1350" b="1" i="0" u="none" strike="noStrike" kern="1200" cap="none" spc="0" normalizeH="0" baseline="0" noProof="0" dirty="0">
                <a:ln>
                  <a:noFill/>
                </a:ln>
                <a:solidFill>
                  <a:srgbClr val="D6CEC4"/>
                </a:solidFill>
                <a:effectLst/>
                <a:uLnTx/>
                <a:uFillTx/>
                <a:latin typeface="Calibri" pitchFamily="34" charset="0"/>
                <a:ea typeface="Calibri" pitchFamily="34" charset="-122"/>
                <a:cs typeface="Calibri" pitchFamily="34" charset="-120"/>
              </a:rPr>
              <a:t>Vorstand und Aufsichtsrat haben sich mit dem Bericht befasst. </a:t>
            </a:r>
          </a:p>
          <a:p>
            <a:pPr marL="0" marR="0" lvl="0" indent="0" algn="l" defTabSz="914400" rtl="0" eaLnBrk="1" fontAlgn="auto" latinLnBrk="0" hangingPunct="1">
              <a:lnSpc>
                <a:spcPct val="125000"/>
              </a:lnSpc>
              <a:spcBef>
                <a:spcPts val="0"/>
              </a:spcBef>
              <a:spcAft>
                <a:spcPts val="0"/>
              </a:spcAft>
              <a:buClrTx/>
              <a:buSzTx/>
              <a:buFontTx/>
              <a:buNone/>
              <a:tabLst/>
              <a:defRPr/>
            </a:pPr>
            <a:endParaRPr kumimoji="0" lang="en-US" sz="1350" b="1" i="0" u="none" strike="noStrike" kern="1200" cap="none" spc="0" normalizeH="0" baseline="0" noProof="0" dirty="0">
              <a:ln>
                <a:noFill/>
              </a:ln>
              <a:solidFill>
                <a:srgbClr val="D6CEC4"/>
              </a:solidFill>
              <a:effectLst/>
              <a:uLnTx/>
              <a:uFillTx/>
              <a:latin typeface="Calibri" pitchFamily="34" charset="0"/>
              <a:ea typeface="Calibri" pitchFamily="34" charset="-122"/>
              <a:cs typeface="Calibri" pitchFamily="34" charset="-120"/>
            </a:endParaRPr>
          </a:p>
          <a:p>
            <a:pPr marL="0" marR="0" lvl="0" indent="0" algn="l" defTabSz="914400" rtl="0" eaLnBrk="1" fontAlgn="auto" latinLnBrk="0" hangingPunct="1">
              <a:lnSpc>
                <a:spcPct val="125000"/>
              </a:lnSpc>
              <a:spcBef>
                <a:spcPts val="0"/>
              </a:spcBef>
              <a:spcAft>
                <a:spcPts val="0"/>
              </a:spcAft>
              <a:buClrTx/>
              <a:buSzTx/>
              <a:buFontTx/>
              <a:buNone/>
              <a:tabLst/>
              <a:defRPr/>
            </a:pPr>
            <a:r>
              <a:rPr kumimoji="0" lang="en-US" sz="1350" b="0" i="0" u="none" strike="noStrike" kern="1200" cap="none" spc="0" normalizeH="0" baseline="0" noProof="0" dirty="0">
                <a:ln>
                  <a:noFill/>
                </a:ln>
                <a:solidFill>
                  <a:srgbClr val="D6CEC4"/>
                </a:solidFill>
                <a:effectLst/>
                <a:uLnTx/>
                <a:uFillTx/>
                <a:latin typeface="Calibri" pitchFamily="34" charset="0"/>
                <a:ea typeface="Calibri" pitchFamily="34" charset="-122"/>
                <a:cs typeface="Calibri" pitchFamily="34" charset="-120"/>
              </a:rPr>
              <a:t>Die </a:t>
            </a:r>
            <a:r>
              <a:rPr kumimoji="0" lang="en-US" sz="1350" b="0" i="0" u="none" strike="noStrike" kern="1200" cap="none" spc="0" normalizeH="0" baseline="0" noProof="0" dirty="0" err="1">
                <a:ln>
                  <a:noFill/>
                </a:ln>
                <a:solidFill>
                  <a:srgbClr val="D6CEC4"/>
                </a:solidFill>
                <a:effectLst/>
                <a:uLnTx/>
                <a:uFillTx/>
                <a:latin typeface="Calibri" pitchFamily="34" charset="0"/>
                <a:ea typeface="Calibri" pitchFamily="34" charset="-122"/>
                <a:cs typeface="Calibri" pitchFamily="34" charset="-120"/>
              </a:rPr>
              <a:t>Generalversammlung</a:t>
            </a:r>
            <a:r>
              <a:rPr kumimoji="0" lang="en-US" sz="1350" b="0" i="0" u="none" strike="noStrike" kern="1200" cap="none" spc="0" normalizeH="0" baseline="0" noProof="0" dirty="0">
                <a:ln>
                  <a:noFill/>
                </a:ln>
                <a:solidFill>
                  <a:srgbClr val="D6CEC4"/>
                </a:solidFill>
                <a:effectLst/>
                <a:uLnTx/>
                <a:uFillTx/>
                <a:latin typeface="Calibri" pitchFamily="34" charset="0"/>
                <a:ea typeface="Calibri" pitchFamily="34" charset="-122"/>
                <a:cs typeface="Calibri" pitchFamily="34" charset="-120"/>
              </a:rPr>
              <a:t> </a:t>
            </a:r>
            <a:r>
              <a:rPr kumimoji="0" lang="en-US" sz="1350" b="0" i="0" u="none" strike="noStrike" kern="1200" cap="none" spc="0" normalizeH="0" baseline="0" noProof="0" dirty="0" err="1">
                <a:ln>
                  <a:noFill/>
                </a:ln>
                <a:solidFill>
                  <a:srgbClr val="D6CEC4"/>
                </a:solidFill>
                <a:effectLst/>
                <a:uLnTx/>
                <a:uFillTx/>
                <a:latin typeface="Calibri" pitchFamily="34" charset="0"/>
                <a:ea typeface="Calibri" pitchFamily="34" charset="-122"/>
                <a:cs typeface="Calibri" pitchFamily="34" charset="-120"/>
              </a:rPr>
              <a:t>beauftragt</a:t>
            </a:r>
            <a:r>
              <a:rPr kumimoji="0" lang="en-US" sz="1350" b="0" i="0" u="none" strike="noStrike" kern="1200" cap="none" spc="0" normalizeH="0" baseline="0" noProof="0" dirty="0">
                <a:ln>
                  <a:noFill/>
                </a:ln>
                <a:solidFill>
                  <a:srgbClr val="D6CEC4"/>
                </a:solidFill>
                <a:effectLst/>
                <a:uLnTx/>
                <a:uFillTx/>
                <a:latin typeface="Calibri" pitchFamily="34" charset="0"/>
                <a:ea typeface="Calibri" pitchFamily="34" charset="-122"/>
                <a:cs typeface="Calibri" pitchFamily="34" charset="-120"/>
              </a:rPr>
              <a:t> den Vorstand, die Prüfung der Geschäftsjahre 2024 und 2025 </a:t>
            </a:r>
            <a:r>
              <a:rPr kumimoji="0" lang="en-US" sz="1350" b="0" i="0" u="none" strike="noStrike" kern="1200" cap="none" spc="0" normalizeH="0" baseline="0" noProof="0" dirty="0" err="1">
                <a:ln>
                  <a:noFill/>
                </a:ln>
                <a:solidFill>
                  <a:srgbClr val="D6CEC4"/>
                </a:solidFill>
                <a:effectLst/>
                <a:uLnTx/>
                <a:uFillTx/>
                <a:latin typeface="Calibri" pitchFamily="34" charset="0"/>
                <a:ea typeface="Calibri" pitchFamily="34" charset="-122"/>
                <a:cs typeface="Calibri" pitchFamily="34" charset="-120"/>
              </a:rPr>
              <a:t>zur</a:t>
            </a:r>
            <a:r>
              <a:rPr kumimoji="0" lang="en-US" sz="1350" b="0" i="0" u="none" strike="noStrike" kern="1200" cap="none" spc="0" normalizeH="0" baseline="0" noProof="0" dirty="0">
                <a:ln>
                  <a:noFill/>
                </a:ln>
                <a:solidFill>
                  <a:srgbClr val="D6CEC4"/>
                </a:solidFill>
                <a:effectLst/>
                <a:uLnTx/>
                <a:uFillTx/>
                <a:latin typeface="Calibri" pitchFamily="34" charset="0"/>
                <a:ea typeface="Calibri" pitchFamily="34" charset="-122"/>
                <a:cs typeface="Calibri" pitchFamily="34" charset="-120"/>
              </a:rPr>
              <a:t> </a:t>
            </a:r>
            <a:r>
              <a:rPr kumimoji="0" lang="en-US" sz="1350" b="0" i="0" u="none" strike="noStrike" kern="1200" cap="none" spc="0" normalizeH="0" baseline="0" noProof="0" dirty="0" err="1">
                <a:ln>
                  <a:noFill/>
                </a:ln>
                <a:solidFill>
                  <a:srgbClr val="D6CEC4"/>
                </a:solidFill>
                <a:effectLst/>
                <a:uLnTx/>
                <a:uFillTx/>
                <a:latin typeface="Calibri" pitchFamily="34" charset="0"/>
                <a:ea typeface="Calibri" pitchFamily="34" charset="-122"/>
                <a:cs typeface="Calibri" pitchFamily="34" charset="-120"/>
              </a:rPr>
              <a:t>Generalversammlung</a:t>
            </a:r>
            <a:r>
              <a:rPr kumimoji="0" lang="en-US" sz="1350" b="0" i="0" u="none" strike="noStrike" kern="1200" cap="none" spc="0" normalizeH="0" baseline="0" noProof="0" dirty="0">
                <a:ln>
                  <a:noFill/>
                </a:ln>
                <a:solidFill>
                  <a:srgbClr val="D6CEC4"/>
                </a:solidFill>
                <a:effectLst/>
                <a:uLnTx/>
                <a:uFillTx/>
                <a:latin typeface="Calibri" pitchFamily="34" charset="0"/>
                <a:ea typeface="Calibri" pitchFamily="34" charset="-122"/>
                <a:cs typeface="Calibri" pitchFamily="34" charset="-120"/>
              </a:rPr>
              <a:t> 2027 </a:t>
            </a:r>
            <a:r>
              <a:rPr kumimoji="0" lang="en-US" sz="1350" b="0" i="0" u="none" strike="noStrike" kern="1200" cap="none" spc="0" normalizeH="0" baseline="0" noProof="0" dirty="0" err="1">
                <a:ln>
                  <a:noFill/>
                </a:ln>
                <a:solidFill>
                  <a:srgbClr val="D6CEC4"/>
                </a:solidFill>
                <a:effectLst/>
                <a:uLnTx/>
                <a:uFillTx/>
                <a:latin typeface="Calibri" pitchFamily="34" charset="0"/>
                <a:ea typeface="Calibri" pitchFamily="34" charset="-122"/>
                <a:cs typeface="Calibri" pitchFamily="34" charset="-120"/>
              </a:rPr>
              <a:t>zu</a:t>
            </a:r>
            <a:r>
              <a:rPr kumimoji="0" lang="en-US" sz="1350" b="0" i="0" u="none" strike="noStrike" kern="1200" cap="none" spc="0" normalizeH="0" baseline="0" noProof="0" dirty="0">
                <a:ln>
                  <a:noFill/>
                </a:ln>
                <a:solidFill>
                  <a:srgbClr val="D6CEC4"/>
                </a:solidFill>
                <a:effectLst/>
                <a:uLnTx/>
                <a:uFillTx/>
                <a:latin typeface="Calibri" pitchFamily="34" charset="0"/>
                <a:ea typeface="Calibri" pitchFamily="34" charset="-122"/>
                <a:cs typeface="Calibri" pitchFamily="34" charset="-120"/>
              </a:rPr>
              <a:t> </a:t>
            </a:r>
            <a:r>
              <a:rPr kumimoji="0" lang="en-US" sz="1350" b="0" i="0" u="none" strike="noStrike" kern="1200" cap="none" spc="0" normalizeH="0" baseline="0" noProof="0" dirty="0" err="1">
                <a:ln>
                  <a:noFill/>
                </a:ln>
                <a:solidFill>
                  <a:srgbClr val="D6CEC4"/>
                </a:solidFill>
                <a:effectLst/>
                <a:uLnTx/>
                <a:uFillTx/>
                <a:latin typeface="Calibri" pitchFamily="34" charset="0"/>
                <a:ea typeface="Calibri" pitchFamily="34" charset="-122"/>
                <a:cs typeface="Calibri" pitchFamily="34" charset="-120"/>
              </a:rPr>
              <a:t>veranlassen</a:t>
            </a:r>
            <a:r>
              <a:rPr kumimoji="0" lang="en-US" sz="1350" b="0" i="0" u="none" strike="noStrike" kern="1200" cap="none" spc="0" normalizeH="0" baseline="0" noProof="0" dirty="0">
                <a:ln>
                  <a:noFill/>
                </a:ln>
                <a:solidFill>
                  <a:srgbClr val="D6CEC4"/>
                </a:solidFill>
                <a:effectLst/>
                <a:uLnTx/>
                <a:uFillTx/>
                <a:latin typeface="Calibri" pitchFamily="34" charset="0"/>
                <a:ea typeface="Calibri" pitchFamily="34" charset="-122"/>
                <a:cs typeface="Calibri" pitchFamily="34" charset="-120"/>
              </a:rPr>
              <a:t>.</a:t>
            </a:r>
            <a:endParaRPr kumimoji="0" lang="en-US" sz="135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0" name="Shape 7"/>
          <p:cNvSpPr/>
          <p:nvPr/>
        </p:nvSpPr>
        <p:spPr>
          <a:xfrm>
            <a:off x="548640" y="4572000"/>
            <a:ext cx="11091672" cy="1417320"/>
          </a:xfrm>
          <a:prstGeom prst="roundRect">
            <a:avLst>
              <a:gd name="adj" fmla="val 5161"/>
            </a:avLst>
          </a:prstGeom>
          <a:solidFill>
            <a:srgbClr val="C2693D"/>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1" name="Shape 8"/>
          <p:cNvSpPr/>
          <p:nvPr/>
        </p:nvSpPr>
        <p:spPr>
          <a:xfrm>
            <a:off x="868680" y="4864608"/>
            <a:ext cx="822960" cy="822960"/>
          </a:xfrm>
          <a:prstGeom prst="ellipse">
            <a:avLst/>
          </a:prstGeom>
          <a:solidFill>
            <a:srgbClr val="FFFFFF"/>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12" name="Image 1" descr="icon_check_terra.png"/>
          <p:cNvPicPr>
            <a:picLocks noChangeAspect="1"/>
          </p:cNvPicPr>
          <p:nvPr/>
        </p:nvPicPr>
        <p:blipFill>
          <a:blip r:embed="rId4"/>
          <a:stretch>
            <a:fillRect/>
          </a:stretch>
        </p:blipFill>
        <p:spPr>
          <a:xfrm>
            <a:off x="1051560" y="5047488"/>
            <a:ext cx="457200" cy="457200"/>
          </a:xfrm>
          <a:prstGeom prst="rect">
            <a:avLst/>
          </a:prstGeom>
        </p:spPr>
      </p:pic>
      <p:sp>
        <p:nvSpPr>
          <p:cNvPr id="13" name="Text 9"/>
          <p:cNvSpPr/>
          <p:nvPr/>
        </p:nvSpPr>
        <p:spPr>
          <a:xfrm>
            <a:off x="1874520" y="4572000"/>
            <a:ext cx="9582912" cy="1417320"/>
          </a:xfrm>
          <a:prstGeom prst="rect">
            <a:avLst/>
          </a:prstGeom>
          <a:noFill/>
          <a:ln/>
        </p:spPr>
        <p:txBody>
          <a:bodyPr wrap="square" lIns="0" tIns="0" rIns="0" bIns="0" rtlCol="0" anchor="ctr"/>
          <a:lstStyle/>
          <a:p>
            <a:pPr marL="0" marR="0" lvl="0" indent="0" algn="l" defTabSz="914400" rtl="0" eaLnBrk="1" fontAlgn="auto" latinLnBrk="0" hangingPunct="1">
              <a:lnSpc>
                <a:spcPct val="12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FFFFFF"/>
                </a:solidFill>
                <a:effectLst/>
                <a:uLnTx/>
                <a:uFillTx/>
                <a:latin typeface="Calibri" pitchFamily="34" charset="0"/>
                <a:ea typeface="Calibri" pitchFamily="34" charset="-122"/>
                <a:cs typeface="Calibri" pitchFamily="34" charset="-120"/>
              </a:rPr>
              <a:t>Empfehlung von Vorstand und Aufsichtsrat: </a:t>
            </a:r>
            <a:endParaRPr kumimoji="0" lang="en-US" sz="16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20000"/>
              </a:lnSpc>
              <a:spcBef>
                <a:spcPts val="0"/>
              </a:spcBef>
              <a:spcAft>
                <a:spcPts val="0"/>
              </a:spcAft>
              <a:buClrTx/>
              <a:buSzTx/>
              <a:buFontTx/>
              <a:buNone/>
              <a:tabLst/>
              <a:defRPr/>
            </a:pPr>
            <a:r>
              <a:rPr kumimoji="0" lang="en-US" sz="1600" b="0" i="0" u="none" strike="noStrike" kern="1200" cap="none" spc="0" normalizeH="0" baseline="0" noProof="0" dirty="0" err="1">
                <a:ln>
                  <a:noFill/>
                </a:ln>
                <a:solidFill>
                  <a:srgbClr val="FFFFFF"/>
                </a:solidFill>
                <a:effectLst/>
                <a:uLnTx/>
                <a:uFillTx/>
                <a:latin typeface="Calibri" pitchFamily="34" charset="0"/>
                <a:ea typeface="Calibri" pitchFamily="34" charset="-122"/>
                <a:cs typeface="Calibri" pitchFamily="34" charset="-120"/>
              </a:rPr>
              <a:t>Kenntnisnahme</a:t>
            </a:r>
            <a:r>
              <a:rPr kumimoji="0" lang="en-US" sz="1600" b="0" i="0" u="none" strike="noStrike" kern="1200" cap="none" spc="0" normalizeH="0" baseline="0" noProof="0" dirty="0">
                <a:ln>
                  <a:noFill/>
                </a:ln>
                <a:solidFill>
                  <a:srgbClr val="FFFFFF"/>
                </a:solidFill>
                <a:effectLst/>
                <a:uLnTx/>
                <a:uFillTx/>
                <a:latin typeface="Calibri" pitchFamily="34" charset="0"/>
                <a:ea typeface="Calibri" pitchFamily="34" charset="-122"/>
                <a:cs typeface="Calibri" pitchFamily="34" charset="-120"/>
              </a:rPr>
              <a:t> und </a:t>
            </a:r>
            <a:r>
              <a:rPr kumimoji="0" lang="en-US" sz="1600" b="0" i="0" u="none" strike="noStrike" kern="1200" cap="none" spc="0" normalizeH="0" baseline="0" noProof="0" dirty="0" err="1">
                <a:ln>
                  <a:noFill/>
                </a:ln>
                <a:solidFill>
                  <a:srgbClr val="FFFFFF"/>
                </a:solidFill>
                <a:effectLst/>
                <a:uLnTx/>
                <a:uFillTx/>
                <a:latin typeface="Calibri" pitchFamily="34" charset="0"/>
                <a:ea typeface="Calibri" pitchFamily="34" charset="-122"/>
                <a:cs typeface="Calibri" pitchFamily="34" charset="-120"/>
              </a:rPr>
              <a:t>Zustimmung</a:t>
            </a:r>
            <a:r>
              <a:rPr kumimoji="0" lang="en-US" sz="1600" b="0" i="0" u="none" strike="noStrike" kern="1200" cap="none" spc="0" normalizeH="0" baseline="0" noProof="0" dirty="0">
                <a:ln>
                  <a:noFill/>
                </a:ln>
                <a:solidFill>
                  <a:srgbClr val="FFFFFF"/>
                </a:solidFill>
                <a:effectLst/>
                <a:uLnTx/>
                <a:uFillTx/>
                <a:latin typeface="Calibri" pitchFamily="34" charset="0"/>
                <a:ea typeface="Calibri" pitchFamily="34" charset="-122"/>
                <a:cs typeface="Calibri" pitchFamily="34" charset="-120"/>
              </a:rPr>
              <a:t> </a:t>
            </a:r>
            <a:r>
              <a:rPr kumimoji="0" lang="en-US" sz="1600" b="0" i="0" u="none" strike="noStrike" kern="1200" cap="none" spc="0" normalizeH="0" baseline="0" noProof="0" dirty="0" err="1">
                <a:ln>
                  <a:noFill/>
                </a:ln>
                <a:solidFill>
                  <a:srgbClr val="FFFFFF"/>
                </a:solidFill>
                <a:effectLst/>
                <a:uLnTx/>
                <a:uFillTx/>
                <a:latin typeface="Calibri" pitchFamily="34" charset="0"/>
                <a:ea typeface="Calibri" pitchFamily="34" charset="-122"/>
                <a:cs typeface="Calibri" pitchFamily="34" charset="-120"/>
              </a:rPr>
              <a:t>zum</a:t>
            </a:r>
            <a:r>
              <a:rPr kumimoji="0" lang="en-US" sz="1600" b="0" i="0" u="none" strike="noStrike" kern="1200" cap="none" spc="0" normalizeH="0" baseline="0" noProof="0" dirty="0">
                <a:ln>
                  <a:noFill/>
                </a:ln>
                <a:solidFill>
                  <a:srgbClr val="FFFFFF"/>
                </a:solidFill>
                <a:effectLst/>
                <a:uLnTx/>
                <a:uFillTx/>
                <a:latin typeface="Calibri" pitchFamily="34" charset="0"/>
                <a:ea typeface="Calibri" pitchFamily="34" charset="-122"/>
                <a:cs typeface="Calibri" pitchFamily="34" charset="-120"/>
              </a:rPr>
              <a:t> </a:t>
            </a:r>
            <a:r>
              <a:rPr kumimoji="0" lang="en-US" sz="1600" b="0" i="0" u="none" strike="noStrike" kern="1200" cap="none" spc="0" normalizeH="0" baseline="0" noProof="0" dirty="0" err="1">
                <a:ln>
                  <a:noFill/>
                </a:ln>
                <a:solidFill>
                  <a:srgbClr val="FFFFFF"/>
                </a:solidFill>
                <a:effectLst/>
                <a:uLnTx/>
                <a:uFillTx/>
                <a:latin typeface="Calibri" pitchFamily="34" charset="0"/>
                <a:ea typeface="Calibri" pitchFamily="34" charset="-122"/>
                <a:cs typeface="Calibri" pitchFamily="34" charset="-120"/>
              </a:rPr>
              <a:t>Prüfungsbericht</a:t>
            </a:r>
            <a:r>
              <a:rPr kumimoji="0" lang="en-US" sz="1600" b="0" i="0" u="none" strike="noStrike" kern="1200" cap="none" spc="0" normalizeH="0" baseline="0" noProof="0" dirty="0">
                <a:ln>
                  <a:noFill/>
                </a:ln>
                <a:solidFill>
                  <a:srgbClr val="FFFFFF"/>
                </a:solidFill>
                <a:effectLst/>
                <a:uLnTx/>
                <a:uFillTx/>
                <a:latin typeface="Calibri" pitchFamily="34" charset="0"/>
                <a:ea typeface="Calibri" pitchFamily="34" charset="-122"/>
                <a:cs typeface="Calibri" pitchFamily="34" charset="-120"/>
              </a:rPr>
              <a:t>.</a:t>
            </a:r>
            <a:endParaRPr kumimoji="0" lang="en-US" sz="16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4" name="Text 10"/>
          <p:cNvSpPr/>
          <p:nvPr/>
        </p:nvSpPr>
        <p:spPr>
          <a:xfrm>
            <a:off x="548640" y="6473952"/>
            <a:ext cx="7315200" cy="274320"/>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dirty="0">
                <a:ln>
                  <a:noFill/>
                </a:ln>
                <a:solidFill>
                  <a:srgbClr val="B9B0A6"/>
                </a:solidFill>
                <a:effectLst/>
                <a:uLnTx/>
                <a:uFillTx/>
                <a:latin typeface="Calibri" pitchFamily="34" charset="0"/>
                <a:ea typeface="Calibri" pitchFamily="34" charset="-122"/>
                <a:cs typeface="Calibri" pitchFamily="34" charset="-120"/>
              </a:rPr>
              <a:t>Bürgerhaus Löwen eG  ·  Generalversammlung 27.06.2026</a:t>
            </a:r>
            <a:endParaRPr kumimoji="0" lang="en-US" sz="9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5" name="Text 11"/>
          <p:cNvSpPr/>
          <p:nvPr/>
        </p:nvSpPr>
        <p:spPr>
          <a:xfrm>
            <a:off x="10725912" y="6473952"/>
            <a:ext cx="914400" cy="274320"/>
          </a:xfrm>
          <a:prstGeom prst="rect">
            <a:avLst/>
          </a:prstGeom>
          <a:noFill/>
          <a:ln/>
        </p:spPr>
        <p:txBody>
          <a:bodyPr wrap="square" lIns="0" tIns="0" rIns="0" bIns="0" rtlCol="0" anchor="ct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dirty="0">
                <a:ln>
                  <a:noFill/>
                </a:ln>
                <a:solidFill>
                  <a:srgbClr val="B9B0A6"/>
                </a:solidFill>
                <a:effectLst/>
                <a:uLnTx/>
                <a:uFillTx/>
                <a:latin typeface="Calibri" pitchFamily="34" charset="0"/>
                <a:ea typeface="Calibri" pitchFamily="34" charset="-122"/>
                <a:cs typeface="Calibri" pitchFamily="34" charset="-120"/>
              </a:rPr>
              <a:t>45</a:t>
            </a:r>
            <a:endParaRPr kumimoji="0" lang="en-US" sz="9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rgbClr val="2B241F"/>
        </a:solidFill>
        <a:effectLst/>
      </p:bgPr>
    </p:bg>
    <p:spTree>
      <p:nvGrpSpPr>
        <p:cNvPr id="1" name=""/>
        <p:cNvGrpSpPr/>
        <p:nvPr/>
      </p:nvGrpSpPr>
      <p:grpSpPr>
        <a:xfrm>
          <a:off x="0" y="0"/>
          <a:ext cx="0" cy="0"/>
          <a:chOff x="0" y="0"/>
          <a:chExt cx="0" cy="0"/>
        </a:xfrm>
      </p:grpSpPr>
      <p:sp>
        <p:nvSpPr>
          <p:cNvPr id="2" name="Shape 0"/>
          <p:cNvSpPr/>
          <p:nvPr/>
        </p:nvSpPr>
        <p:spPr>
          <a:xfrm>
            <a:off x="8503920" y="-2011680"/>
            <a:ext cx="5943600" cy="5943600"/>
          </a:xfrm>
          <a:prstGeom prst="ellipse">
            <a:avLst/>
          </a:prstGeom>
          <a:solidFill>
            <a:srgbClr val="1F1A16"/>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 name="Shape 1"/>
          <p:cNvSpPr/>
          <p:nvPr/>
        </p:nvSpPr>
        <p:spPr>
          <a:xfrm>
            <a:off x="-2194560" y="4206240"/>
            <a:ext cx="5029200" cy="5029200"/>
          </a:xfrm>
          <a:prstGeom prst="ellipse">
            <a:avLst/>
          </a:prstGeom>
          <a:solidFill>
            <a:srgbClr val="1F1A16"/>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4" name="Image 0" descr="logo_transparent.png"/>
          <p:cNvPicPr>
            <a:picLocks noChangeAspect="1"/>
          </p:cNvPicPr>
          <p:nvPr/>
        </p:nvPicPr>
        <p:blipFill>
          <a:blip r:embed="rId3"/>
          <a:stretch>
            <a:fillRect/>
          </a:stretch>
        </p:blipFill>
        <p:spPr>
          <a:xfrm>
            <a:off x="777240" y="640080"/>
            <a:ext cx="2468880" cy="459943"/>
          </a:xfrm>
          <a:prstGeom prst="rect">
            <a:avLst/>
          </a:prstGeom>
        </p:spPr>
      </p:pic>
      <p:sp>
        <p:nvSpPr>
          <p:cNvPr id="6" name="Text 3"/>
          <p:cNvSpPr/>
          <p:nvPr/>
        </p:nvSpPr>
        <p:spPr>
          <a:xfrm>
            <a:off x="777240" y="2743200"/>
            <a:ext cx="10058400" cy="1371600"/>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dirty="0">
                <a:ln>
                  <a:noFill/>
                </a:ln>
                <a:solidFill>
                  <a:srgbClr val="FFFFFF"/>
                </a:solidFill>
                <a:effectLst/>
                <a:uLnTx/>
                <a:uFillTx/>
                <a:latin typeface="Cambria" pitchFamily="34" charset="0"/>
                <a:ea typeface="Cambria" pitchFamily="34" charset="-122"/>
                <a:cs typeface="Cambria" pitchFamily="34" charset="-120"/>
              </a:rPr>
              <a:t>Satzungsänderung 2026</a:t>
            </a:r>
            <a:endParaRPr kumimoji="0" lang="en-US" sz="44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7" name="Text 4"/>
          <p:cNvSpPr/>
          <p:nvPr/>
        </p:nvSpPr>
        <p:spPr>
          <a:xfrm>
            <a:off x="777240" y="3977640"/>
            <a:ext cx="8961120" cy="731520"/>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900" b="0" i="0" u="none" strike="noStrike" kern="1200" cap="none" spc="0" normalizeH="0" baseline="0" noProof="0" dirty="0">
                <a:ln>
                  <a:noFill/>
                </a:ln>
                <a:solidFill>
                  <a:srgbClr val="DCD5CC"/>
                </a:solidFill>
                <a:effectLst/>
                <a:uLnTx/>
                <a:uFillTx/>
                <a:latin typeface="Calibri" pitchFamily="34" charset="0"/>
                <a:ea typeface="Calibri" pitchFamily="34" charset="-122"/>
                <a:cs typeface="Calibri" pitchFamily="34" charset="-120"/>
              </a:rPr>
              <a:t>Mindestkapital und gestaffelte Auszahlung von Auseinandersetzungsguthaben</a:t>
            </a:r>
            <a:endParaRPr kumimoji="0" lang="en-US" sz="19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9" name="Text 6"/>
          <p:cNvSpPr/>
          <p:nvPr/>
        </p:nvSpPr>
        <p:spPr>
          <a:xfrm>
            <a:off x="777240" y="5074920"/>
            <a:ext cx="8686800" cy="640080"/>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300" b="0" i="1" u="none" strike="noStrike" kern="1200" cap="none" spc="0" normalizeH="0" baseline="0" noProof="0" dirty="0" err="1">
                <a:ln>
                  <a:noFill/>
                </a:ln>
                <a:solidFill>
                  <a:srgbClr val="B9B0A6"/>
                </a:solidFill>
                <a:effectLst/>
                <a:uLnTx/>
                <a:uFillTx/>
                <a:latin typeface="Calibri" pitchFamily="34" charset="0"/>
                <a:ea typeface="Calibri" pitchFamily="34" charset="-122"/>
                <a:cs typeface="Calibri" pitchFamily="34" charset="-120"/>
              </a:rPr>
              <a:t>Beschlussfassung</a:t>
            </a:r>
            <a:r>
              <a:rPr kumimoji="0" lang="en-US" sz="1300" b="0" i="1" u="none" strike="noStrike" kern="1200" cap="none" spc="0" normalizeH="0" baseline="0" noProof="0" dirty="0">
                <a:ln>
                  <a:noFill/>
                </a:ln>
                <a:solidFill>
                  <a:srgbClr val="B9B0A6"/>
                </a:solidFill>
                <a:effectLst/>
                <a:uLnTx/>
                <a:uFillTx/>
                <a:latin typeface="Calibri" pitchFamily="34" charset="0"/>
                <a:ea typeface="Calibri" pitchFamily="34" charset="-122"/>
                <a:cs typeface="Calibri" pitchFamily="34" charset="-120"/>
              </a:rPr>
              <a:t> </a:t>
            </a:r>
            <a:r>
              <a:rPr kumimoji="0" lang="en-US" sz="1300" b="0" i="1" u="none" strike="noStrike" kern="1200" cap="none" spc="0" normalizeH="0" baseline="0" noProof="0" dirty="0" err="1">
                <a:ln>
                  <a:noFill/>
                </a:ln>
                <a:solidFill>
                  <a:srgbClr val="B9B0A6"/>
                </a:solidFill>
                <a:effectLst/>
                <a:uLnTx/>
                <a:uFillTx/>
                <a:latin typeface="Calibri" pitchFamily="34" charset="0"/>
                <a:ea typeface="Calibri" pitchFamily="34" charset="-122"/>
                <a:cs typeface="Calibri" pitchFamily="34" charset="-120"/>
              </a:rPr>
              <a:t>zu den</a:t>
            </a:r>
            <a:r>
              <a:rPr kumimoji="0" lang="en-US" sz="1300" b="0" i="1" u="none" strike="noStrike" kern="1200" cap="none" spc="0" normalizeH="0" baseline="0" noProof="0" dirty="0">
                <a:ln>
                  <a:noFill/>
                </a:ln>
                <a:solidFill>
                  <a:srgbClr val="B9B0A6"/>
                </a:solidFill>
                <a:effectLst/>
                <a:uLnTx/>
                <a:uFillTx/>
                <a:latin typeface="Calibri" pitchFamily="34" charset="0"/>
                <a:ea typeface="Calibri" pitchFamily="34" charset="-122"/>
                <a:cs typeface="Calibri" pitchFamily="34" charset="-120"/>
              </a:rPr>
              <a:t> </a:t>
            </a:r>
            <a:r>
              <a:rPr kumimoji="0" lang="en-US" sz="1300" b="0" i="1" u="none" strike="noStrike" kern="1200" cap="none" spc="0" normalizeH="0" baseline="0" noProof="0" dirty="0" err="1">
                <a:ln>
                  <a:noFill/>
                </a:ln>
                <a:solidFill>
                  <a:srgbClr val="B9B0A6"/>
                </a:solidFill>
                <a:effectLst/>
                <a:uLnTx/>
                <a:uFillTx/>
                <a:latin typeface="Calibri" pitchFamily="34" charset="0"/>
                <a:ea typeface="Calibri" pitchFamily="34" charset="-122"/>
                <a:cs typeface="Calibri" pitchFamily="34" charset="-120"/>
              </a:rPr>
              <a:t>vorgeschlagenen</a:t>
            </a:r>
            <a:r>
              <a:rPr kumimoji="0" lang="en-US" sz="1300" b="0" i="1" u="none" strike="noStrike" kern="1200" cap="none" spc="0" normalizeH="0" baseline="0" noProof="0" dirty="0">
                <a:ln>
                  <a:noFill/>
                </a:ln>
                <a:solidFill>
                  <a:srgbClr val="B9B0A6"/>
                </a:solidFill>
                <a:effectLst/>
                <a:uLnTx/>
                <a:uFillTx/>
                <a:latin typeface="Calibri" pitchFamily="34" charset="0"/>
                <a:ea typeface="Calibri" pitchFamily="34" charset="-122"/>
                <a:cs typeface="Calibri" pitchFamily="34" charset="-120"/>
              </a:rPr>
              <a:t> Satzungsänderungen.</a:t>
            </a:r>
            <a:endParaRPr kumimoji="0" lang="en-US" sz="13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4" name="Text 8"/>
          <p:cNvSpPr/>
          <p:nvPr/>
        </p:nvSpPr>
        <p:spPr>
          <a:xfrm>
            <a:off x="777240" y="2359152"/>
            <a:ext cx="8229600" cy="365760"/>
          </a:xfrm>
          <a:prstGeom prst="rect">
            <a:avLst/>
          </a:prstGeom>
          <a:noFill/>
          <a:ln/>
        </p:spPr>
        <p:txBody>
          <a:bodyPr wrap="square" lIns="0" tIns="0" rIns="0" bIns="0" rtlCol="0" anchor="ctr"/>
          <a:lstStyle/>
          <a:p>
            <a:pPr marL="0" indent="0">
              <a:buNone/>
            </a:pPr>
            <a:r>
              <a:rPr lang="en-US" b="1" kern="0" spc="150" dirty="0">
                <a:solidFill>
                  <a:srgbClr val="E2A076"/>
                </a:solidFill>
                <a:latin typeface="Calibri" pitchFamily="34" charset="0"/>
                <a:ea typeface="Calibri" pitchFamily="34" charset="-122"/>
                <a:cs typeface="Calibri" pitchFamily="34" charset="-120"/>
              </a:rPr>
              <a:t>TAGESORDNUNGSPUNKT 6</a:t>
            </a:r>
            <a:endParaRPr lang="en-US" dirty="0"/>
          </a:p>
        </p:txBody>
      </p:sp>
      <p:sp>
        <p:nvSpPr>
          <p:cNvPr id="12" name="Text 5"/>
          <p:cNvSpPr/>
          <p:nvPr/>
        </p:nvSpPr>
        <p:spPr>
          <a:xfrm>
            <a:off x="548640" y="6473952"/>
            <a:ext cx="7315200" cy="274320"/>
          </a:xfrm>
          <a:prstGeom prst="rect">
            <a:avLst/>
          </a:prstGeom>
          <a:noFill/>
          <a:ln/>
        </p:spPr>
        <p:txBody>
          <a:bodyPr wrap="square" lIns="0" tIns="0" rIns="0" bIns="0" rtlCol="0" anchor="ctr"/>
          <a:lstStyle/>
          <a:p>
            <a:pPr marL="0" indent="0" algn="l">
              <a:buNone/>
            </a:pPr>
            <a:r>
              <a:rPr lang="en-US" sz="900" dirty="0">
                <a:solidFill>
                  <a:srgbClr val="B9B0A6"/>
                </a:solidFill>
                <a:latin typeface="Calibri" pitchFamily="34" charset="0"/>
                <a:ea typeface="Calibri" pitchFamily="34" charset="-122"/>
                <a:cs typeface="Calibri" pitchFamily="34" charset="-120"/>
              </a:rPr>
              <a:t>Bürgerhaus Löwen eG  ·  Generalversammlung 27.06.2026</a:t>
            </a:r>
            <a:endParaRPr lang="en-US" sz="900" dirty="0"/>
          </a:p>
        </p:txBody>
      </p:sp>
      <p:sp>
        <p:nvSpPr>
          <p:cNvPr id="13" name="Text 6"/>
          <p:cNvSpPr/>
          <p:nvPr/>
        </p:nvSpPr>
        <p:spPr>
          <a:xfrm>
            <a:off x="10725912" y="6473952"/>
            <a:ext cx="914400" cy="274320"/>
          </a:xfrm>
          <a:prstGeom prst="rect">
            <a:avLst/>
          </a:prstGeom>
          <a:noFill/>
          <a:ln/>
        </p:spPr>
        <p:txBody>
          <a:bodyPr wrap="square" lIns="0" tIns="0" rIns="0" bIns="0" rtlCol="0" anchor="ctr"/>
          <a:lstStyle/>
          <a:p>
            <a:pPr marL="0" indent="0" algn="r">
              <a:buNone/>
            </a:pPr>
            <a:r>
              <a:rPr lang="en-US" sz="900" dirty="0">
                <a:solidFill>
                  <a:srgbClr val="B9B0A6"/>
                </a:solidFill>
                <a:latin typeface="Calibri" pitchFamily="34" charset="0"/>
                <a:ea typeface="Calibri" pitchFamily="34" charset="-122"/>
                <a:cs typeface="Calibri" pitchFamily="34" charset="-120"/>
              </a:rPr>
              <a:t>46</a:t>
            </a:r>
            <a:endParaRPr lang="en-US" sz="9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2B241F"/>
        </a:solidFill>
        <a:effectLst/>
      </p:bgPr>
    </p:bg>
    <p:spTree>
      <p:nvGrpSpPr>
        <p:cNvPr id="1" name=""/>
        <p:cNvGrpSpPr/>
        <p:nvPr/>
      </p:nvGrpSpPr>
      <p:grpSpPr>
        <a:xfrm>
          <a:off x="0" y="0"/>
          <a:ext cx="0" cy="0"/>
          <a:chOff x="0" y="0"/>
          <a:chExt cx="0" cy="0"/>
        </a:xfrm>
      </p:grpSpPr>
      <p:sp>
        <p:nvSpPr>
          <p:cNvPr id="2" name="Shape 0"/>
          <p:cNvSpPr/>
          <p:nvPr/>
        </p:nvSpPr>
        <p:spPr>
          <a:xfrm>
            <a:off x="-2377440" y="-2377440"/>
            <a:ext cx="5486400" cy="5486400"/>
          </a:xfrm>
          <a:prstGeom prst="ellipse">
            <a:avLst/>
          </a:prstGeom>
          <a:solidFill>
            <a:srgbClr val="1F1A16"/>
          </a:solidFill>
          <a:ln/>
        </p:spPr>
        <p:txBody>
          <a:bodyPr/>
          <a:lstStyle/>
          <a:p>
            <a:endParaRPr lang="de-DE"/>
          </a:p>
        </p:txBody>
      </p:sp>
      <p:sp>
        <p:nvSpPr>
          <p:cNvPr id="3" name="Text 1"/>
          <p:cNvSpPr/>
          <p:nvPr/>
        </p:nvSpPr>
        <p:spPr>
          <a:xfrm>
            <a:off x="914400" y="868680"/>
            <a:ext cx="10360152" cy="640080"/>
          </a:xfrm>
          <a:prstGeom prst="rect">
            <a:avLst/>
          </a:prstGeom>
          <a:noFill/>
          <a:ln/>
        </p:spPr>
        <p:txBody>
          <a:bodyPr wrap="square" lIns="0" tIns="0" rIns="0" bIns="0" rtlCol="0" anchor="ctr"/>
          <a:lstStyle/>
          <a:p>
            <a:pPr marL="0" indent="0" algn="ctr">
              <a:buNone/>
            </a:pPr>
            <a:r>
              <a:rPr lang="en-US" sz="2800" b="1" dirty="0">
                <a:solidFill>
                  <a:srgbClr val="FFFFFF"/>
                </a:solidFill>
                <a:latin typeface="Cambria" pitchFamily="34" charset="0"/>
                <a:ea typeface="Cambria" pitchFamily="34" charset="-122"/>
                <a:cs typeface="Cambria" pitchFamily="34" charset="-120"/>
              </a:rPr>
              <a:t>Wir trauern um unsere verstorbenen Mitglieder</a:t>
            </a:r>
            <a:endParaRPr lang="en-US" sz="2800" dirty="0"/>
          </a:p>
        </p:txBody>
      </p:sp>
      <p:sp>
        <p:nvSpPr>
          <p:cNvPr id="4" name="Text 2"/>
          <p:cNvSpPr/>
          <p:nvPr/>
        </p:nvSpPr>
        <p:spPr>
          <a:xfrm>
            <a:off x="914400" y="1792224"/>
            <a:ext cx="10360152" cy="365760"/>
          </a:xfrm>
          <a:prstGeom prst="rect">
            <a:avLst/>
          </a:prstGeom>
          <a:noFill/>
          <a:ln/>
        </p:spPr>
        <p:txBody>
          <a:bodyPr wrap="square" lIns="0" tIns="0" rIns="0" bIns="0" rtlCol="0" anchor="ctr"/>
          <a:lstStyle/>
          <a:p>
            <a:pPr marL="0" indent="0" algn="ctr">
              <a:buNone/>
            </a:pPr>
            <a:r>
              <a:rPr lang="en-US" sz="2000" i="1" dirty="0">
                <a:solidFill>
                  <a:srgbClr val="E2A076"/>
                </a:solidFill>
                <a:latin typeface="Calibri" pitchFamily="34" charset="0"/>
                <a:ea typeface="Calibri" pitchFamily="34" charset="-122"/>
                <a:cs typeface="Calibri" pitchFamily="34" charset="-120"/>
              </a:rPr>
              <a:t>Wir werden ihr Andenken in Ehren halten.</a:t>
            </a:r>
            <a:endParaRPr lang="en-US" sz="2000" dirty="0"/>
          </a:p>
        </p:txBody>
      </p:sp>
      <p:sp>
        <p:nvSpPr>
          <p:cNvPr id="5" name="Text 3"/>
          <p:cNvSpPr/>
          <p:nvPr/>
        </p:nvSpPr>
        <p:spPr>
          <a:xfrm>
            <a:off x="1065276" y="2651760"/>
            <a:ext cx="4754880" cy="502920"/>
          </a:xfrm>
          <a:prstGeom prst="rect">
            <a:avLst/>
          </a:prstGeom>
          <a:noFill/>
          <a:ln/>
        </p:spPr>
        <p:txBody>
          <a:bodyPr wrap="square" lIns="0" tIns="0" rIns="0" bIns="0" rtlCol="0" anchor="ctr"/>
          <a:lstStyle/>
          <a:p>
            <a:pPr marL="0" indent="0" algn="ctr">
              <a:buNone/>
            </a:pPr>
            <a:r>
              <a:rPr lang="en-US" sz="2400" dirty="0">
                <a:solidFill>
                  <a:srgbClr val="FFFFFF"/>
                </a:solidFill>
                <a:latin typeface="Cambria" pitchFamily="34" charset="0"/>
                <a:ea typeface="Cambria" pitchFamily="34" charset="-122"/>
                <a:cs typeface="Cambria" pitchFamily="34" charset="-120"/>
              </a:rPr>
              <a:t>Marliese Schlor</a:t>
            </a:r>
            <a:endParaRPr lang="en-US" sz="2400" dirty="0"/>
          </a:p>
        </p:txBody>
      </p:sp>
      <p:sp>
        <p:nvSpPr>
          <p:cNvPr id="6" name="Text 4"/>
          <p:cNvSpPr/>
          <p:nvPr/>
        </p:nvSpPr>
        <p:spPr>
          <a:xfrm>
            <a:off x="6368796" y="2651760"/>
            <a:ext cx="4754880" cy="502920"/>
          </a:xfrm>
          <a:prstGeom prst="rect">
            <a:avLst/>
          </a:prstGeom>
          <a:noFill/>
          <a:ln/>
        </p:spPr>
        <p:txBody>
          <a:bodyPr wrap="square" lIns="0" tIns="0" rIns="0" bIns="0" rtlCol="0" anchor="ctr"/>
          <a:lstStyle/>
          <a:p>
            <a:pPr marL="0" indent="0" algn="ctr">
              <a:buNone/>
            </a:pPr>
            <a:r>
              <a:rPr lang="en-US" sz="2400" dirty="0">
                <a:solidFill>
                  <a:srgbClr val="FFFFFF"/>
                </a:solidFill>
                <a:latin typeface="Cambria" pitchFamily="34" charset="0"/>
                <a:ea typeface="Cambria" pitchFamily="34" charset="-122"/>
                <a:cs typeface="Cambria" pitchFamily="34" charset="-120"/>
              </a:rPr>
              <a:t>Hugo Rothenberger</a:t>
            </a:r>
            <a:endParaRPr lang="en-US" sz="2400" dirty="0"/>
          </a:p>
        </p:txBody>
      </p:sp>
      <p:sp>
        <p:nvSpPr>
          <p:cNvPr id="7" name="Text 5"/>
          <p:cNvSpPr/>
          <p:nvPr/>
        </p:nvSpPr>
        <p:spPr>
          <a:xfrm>
            <a:off x="1065276" y="3337560"/>
            <a:ext cx="4754880" cy="502920"/>
          </a:xfrm>
          <a:prstGeom prst="rect">
            <a:avLst/>
          </a:prstGeom>
          <a:noFill/>
          <a:ln/>
        </p:spPr>
        <p:txBody>
          <a:bodyPr wrap="square" lIns="0" tIns="0" rIns="0" bIns="0" rtlCol="0" anchor="ctr"/>
          <a:lstStyle/>
          <a:p>
            <a:pPr marL="0" indent="0" algn="ctr">
              <a:buNone/>
            </a:pPr>
            <a:r>
              <a:rPr lang="en-US" sz="2400" dirty="0">
                <a:solidFill>
                  <a:srgbClr val="FFFFFF"/>
                </a:solidFill>
                <a:latin typeface="Cambria" pitchFamily="34" charset="0"/>
                <a:ea typeface="Cambria" pitchFamily="34" charset="-122"/>
                <a:cs typeface="Cambria" pitchFamily="34" charset="-120"/>
              </a:rPr>
              <a:t>Luigi Viola</a:t>
            </a:r>
            <a:endParaRPr lang="en-US" sz="2400" dirty="0"/>
          </a:p>
        </p:txBody>
      </p:sp>
      <p:sp>
        <p:nvSpPr>
          <p:cNvPr id="8" name="Text 6"/>
          <p:cNvSpPr/>
          <p:nvPr/>
        </p:nvSpPr>
        <p:spPr>
          <a:xfrm>
            <a:off x="6368796" y="3337560"/>
            <a:ext cx="4754880" cy="502920"/>
          </a:xfrm>
          <a:prstGeom prst="rect">
            <a:avLst/>
          </a:prstGeom>
          <a:noFill/>
          <a:ln/>
        </p:spPr>
        <p:txBody>
          <a:bodyPr wrap="square" lIns="0" tIns="0" rIns="0" bIns="0" rtlCol="0" anchor="ctr"/>
          <a:lstStyle/>
          <a:p>
            <a:pPr marL="0" indent="0" algn="ctr">
              <a:buNone/>
            </a:pPr>
            <a:r>
              <a:rPr lang="en-US" sz="2400" dirty="0">
                <a:solidFill>
                  <a:srgbClr val="FFFFFF"/>
                </a:solidFill>
                <a:latin typeface="Cambria" pitchFamily="34" charset="0"/>
                <a:ea typeface="Cambria" pitchFamily="34" charset="-122"/>
                <a:cs typeface="Cambria" pitchFamily="34" charset="-120"/>
              </a:rPr>
              <a:t>Ursula Jäger</a:t>
            </a:r>
            <a:endParaRPr lang="en-US" sz="2400" dirty="0"/>
          </a:p>
        </p:txBody>
      </p:sp>
      <p:sp>
        <p:nvSpPr>
          <p:cNvPr id="9" name="Text 7"/>
          <p:cNvSpPr/>
          <p:nvPr/>
        </p:nvSpPr>
        <p:spPr>
          <a:xfrm>
            <a:off x="1065276" y="4023360"/>
            <a:ext cx="4754880" cy="502920"/>
          </a:xfrm>
          <a:prstGeom prst="rect">
            <a:avLst/>
          </a:prstGeom>
          <a:noFill/>
          <a:ln/>
        </p:spPr>
        <p:txBody>
          <a:bodyPr wrap="square" lIns="0" tIns="0" rIns="0" bIns="0" rtlCol="0" anchor="ctr"/>
          <a:lstStyle/>
          <a:p>
            <a:pPr marL="0" indent="0" algn="ctr">
              <a:buNone/>
            </a:pPr>
            <a:r>
              <a:rPr lang="en-US" sz="2400" dirty="0">
                <a:solidFill>
                  <a:srgbClr val="FFFFFF"/>
                </a:solidFill>
                <a:latin typeface="Cambria" pitchFamily="34" charset="0"/>
                <a:ea typeface="Cambria" pitchFamily="34" charset="-122"/>
                <a:cs typeface="Cambria" pitchFamily="34" charset="-120"/>
              </a:rPr>
              <a:t>Richard Wittmann</a:t>
            </a:r>
            <a:endParaRPr lang="en-US" sz="2400" dirty="0"/>
          </a:p>
        </p:txBody>
      </p:sp>
      <p:sp>
        <p:nvSpPr>
          <p:cNvPr id="10" name="Text 8"/>
          <p:cNvSpPr/>
          <p:nvPr/>
        </p:nvSpPr>
        <p:spPr>
          <a:xfrm>
            <a:off x="6368796" y="4023360"/>
            <a:ext cx="4754880" cy="502920"/>
          </a:xfrm>
          <a:prstGeom prst="rect">
            <a:avLst/>
          </a:prstGeom>
          <a:noFill/>
          <a:ln/>
        </p:spPr>
        <p:txBody>
          <a:bodyPr wrap="square" lIns="0" tIns="0" rIns="0" bIns="0" rtlCol="0" anchor="ctr"/>
          <a:lstStyle/>
          <a:p>
            <a:pPr marL="0" indent="0" algn="ctr">
              <a:buNone/>
            </a:pPr>
            <a:r>
              <a:rPr lang="en-US" sz="2400" dirty="0">
                <a:solidFill>
                  <a:srgbClr val="FFFFFF"/>
                </a:solidFill>
                <a:latin typeface="Cambria" pitchFamily="34" charset="0"/>
                <a:ea typeface="Cambria" pitchFamily="34" charset="-122"/>
                <a:cs typeface="Cambria" pitchFamily="34" charset="-120"/>
              </a:rPr>
              <a:t>Hans Wein</a:t>
            </a:r>
            <a:endParaRPr lang="en-US" sz="2400" dirty="0"/>
          </a:p>
        </p:txBody>
      </p:sp>
      <p:sp>
        <p:nvSpPr>
          <p:cNvPr id="11" name="Text 9"/>
          <p:cNvSpPr/>
          <p:nvPr/>
        </p:nvSpPr>
        <p:spPr>
          <a:xfrm>
            <a:off x="548640" y="6473952"/>
            <a:ext cx="7315200" cy="274320"/>
          </a:xfrm>
          <a:prstGeom prst="rect">
            <a:avLst/>
          </a:prstGeom>
          <a:noFill/>
          <a:ln/>
        </p:spPr>
        <p:txBody>
          <a:bodyPr wrap="square" lIns="0" tIns="0" rIns="0" bIns="0" rtlCol="0" anchor="ctr"/>
          <a:lstStyle/>
          <a:p>
            <a:pPr marL="0" indent="0" algn="l">
              <a:buNone/>
            </a:pPr>
            <a:r>
              <a:rPr lang="en-US" sz="900" dirty="0">
                <a:solidFill>
                  <a:srgbClr val="B9B0A6"/>
                </a:solidFill>
                <a:latin typeface="Calibri" pitchFamily="34" charset="0"/>
                <a:ea typeface="Calibri" pitchFamily="34" charset="-122"/>
                <a:cs typeface="Calibri" pitchFamily="34" charset="-120"/>
              </a:rPr>
              <a:t>Bürgerhaus Löwen eG  ·  Generalversammlung 27.06.2026</a:t>
            </a:r>
            <a:endParaRPr lang="en-US" sz="900" dirty="0"/>
          </a:p>
        </p:txBody>
      </p:sp>
      <p:sp>
        <p:nvSpPr>
          <p:cNvPr id="12" name="Text 10"/>
          <p:cNvSpPr/>
          <p:nvPr/>
        </p:nvSpPr>
        <p:spPr>
          <a:xfrm>
            <a:off x="10725912" y="6473952"/>
            <a:ext cx="914400" cy="274320"/>
          </a:xfrm>
          <a:prstGeom prst="rect">
            <a:avLst/>
          </a:prstGeom>
          <a:noFill/>
          <a:ln/>
        </p:spPr>
        <p:txBody>
          <a:bodyPr wrap="square" lIns="0" tIns="0" rIns="0" bIns="0" rtlCol="0" anchor="ctr"/>
          <a:lstStyle/>
          <a:p>
            <a:pPr marL="0" indent="0" algn="r">
              <a:buNone/>
            </a:pPr>
            <a:r>
              <a:rPr lang="en-US" sz="900" dirty="0">
                <a:solidFill>
                  <a:srgbClr val="B9B0A6"/>
                </a:solidFill>
                <a:latin typeface="Calibri" pitchFamily="34" charset="0"/>
                <a:ea typeface="Calibri" pitchFamily="34" charset="-122"/>
                <a:cs typeface="Calibri" pitchFamily="34" charset="-120"/>
              </a:rPr>
              <a:t>3</a:t>
            </a:r>
            <a:endParaRPr lang="en-US" sz="900" dirty="0"/>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548640" y="457200"/>
            <a:ext cx="10515600" cy="640080"/>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000" b="1" i="0" u="none" strike="noStrike" kern="1200" cap="none" spc="0" normalizeH="0" baseline="0" noProof="0" dirty="0">
                <a:ln>
                  <a:noFill/>
                </a:ln>
                <a:solidFill>
                  <a:srgbClr val="2B241F"/>
                </a:solidFill>
                <a:effectLst/>
                <a:uLnTx/>
                <a:uFillTx/>
                <a:latin typeface="Cambria" pitchFamily="34" charset="0"/>
                <a:ea typeface="Cambria" pitchFamily="34" charset="-122"/>
                <a:cs typeface="Cambria" pitchFamily="34" charset="-120"/>
              </a:rPr>
              <a:t>Warum diese Satzungsänderung?</a:t>
            </a:r>
            <a:endParaRPr kumimoji="0" lang="en-US" sz="30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Text 1"/>
          <p:cNvSpPr/>
          <p:nvPr/>
        </p:nvSpPr>
        <p:spPr>
          <a:xfrm>
            <a:off x="548640" y="1033272"/>
            <a:ext cx="10515600" cy="365760"/>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726C66"/>
                </a:solidFill>
                <a:effectLst/>
                <a:uLnTx/>
                <a:uFillTx/>
                <a:latin typeface="Calibri" pitchFamily="34" charset="0"/>
                <a:ea typeface="Calibri" pitchFamily="34" charset="-122"/>
                <a:cs typeface="Calibri" pitchFamily="34" charset="-120"/>
              </a:rPr>
              <a:t>Der Anstoß kommt von außen – die Maßnahme dient dem Schutz aller Mitglieder</a:t>
            </a:r>
            <a:endPar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4" name="Shape 2"/>
          <p:cNvSpPr/>
          <p:nvPr/>
        </p:nvSpPr>
        <p:spPr>
          <a:xfrm>
            <a:off x="548640" y="1691640"/>
            <a:ext cx="3453384" cy="3246120"/>
          </a:xfrm>
          <a:prstGeom prst="roundRect">
            <a:avLst>
              <a:gd name="adj" fmla="val 2254"/>
            </a:avLst>
          </a:prstGeom>
          <a:solidFill>
            <a:srgbClr val="F2EFEA"/>
          </a:solidFill>
          <a:ln/>
          <a:effectLst>
            <a:outerShdw blurRad="101600" dist="38100" dir="2700000" algn="bl" rotWithShape="0">
              <a:srgbClr val="000000">
                <a:alpha val="18000"/>
              </a:srgbClr>
            </a:outerShdw>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 name="Shape 3"/>
          <p:cNvSpPr/>
          <p:nvPr/>
        </p:nvSpPr>
        <p:spPr>
          <a:xfrm>
            <a:off x="868680" y="2011680"/>
            <a:ext cx="777240" cy="777240"/>
          </a:xfrm>
          <a:prstGeom prst="ellipse">
            <a:avLst/>
          </a:prstGeom>
          <a:solidFill>
            <a:srgbClr val="C2693D"/>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6" name="Image 0" descr="icon_university_white.png"/>
          <p:cNvPicPr>
            <a:picLocks noChangeAspect="1"/>
          </p:cNvPicPr>
          <p:nvPr/>
        </p:nvPicPr>
        <p:blipFill>
          <a:blip r:embed="rId3"/>
          <a:stretch>
            <a:fillRect/>
          </a:stretch>
        </p:blipFill>
        <p:spPr>
          <a:xfrm>
            <a:off x="1124712" y="2267712"/>
            <a:ext cx="265176" cy="265176"/>
          </a:xfrm>
          <a:prstGeom prst="rect">
            <a:avLst/>
          </a:prstGeom>
        </p:spPr>
      </p:pic>
      <p:sp>
        <p:nvSpPr>
          <p:cNvPr id="7" name="Text 4"/>
          <p:cNvSpPr/>
          <p:nvPr/>
        </p:nvSpPr>
        <p:spPr>
          <a:xfrm>
            <a:off x="841248" y="2971800"/>
            <a:ext cx="2868168" cy="594360"/>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2B241F"/>
                </a:solidFill>
                <a:effectLst/>
                <a:uLnTx/>
                <a:uFillTx/>
                <a:latin typeface="Calibri" pitchFamily="34" charset="0"/>
                <a:ea typeface="Calibri" pitchFamily="34" charset="-122"/>
                <a:cs typeface="Calibri" pitchFamily="34" charset="-120"/>
              </a:rPr>
              <a:t>Gespräche mit den Banken</a:t>
            </a:r>
            <a:endParaRPr kumimoji="0" lang="en-US" sz="16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8" name="Text 5"/>
          <p:cNvSpPr/>
          <p:nvPr/>
        </p:nvSpPr>
        <p:spPr>
          <a:xfrm>
            <a:off x="841248" y="3566160"/>
            <a:ext cx="2868168" cy="1280160"/>
          </a:xfrm>
          <a:prstGeom prst="rect">
            <a:avLst/>
          </a:prstGeom>
          <a:noFill/>
          <a:ln/>
        </p:spPr>
        <p:txBody>
          <a:bodyPr wrap="square" lIns="0" tIns="0" rIns="0" bIns="0" rtlCol="0" anchor="ctr"/>
          <a:lstStyle/>
          <a:p>
            <a:pPr marL="0" marR="0" lvl="0" indent="0" algn="l" defTabSz="914400" rtl="0" eaLnBrk="1" fontAlgn="auto" latinLnBrk="0" hangingPunct="1">
              <a:lnSpc>
                <a:spcPct val="115000"/>
              </a:lnSpc>
              <a:spcBef>
                <a:spcPts val="0"/>
              </a:spcBef>
              <a:spcAft>
                <a:spcPts val="0"/>
              </a:spcAft>
              <a:buClrTx/>
              <a:buSzTx/>
              <a:buFontTx/>
              <a:buNone/>
              <a:tabLst/>
              <a:defRPr/>
            </a:pPr>
            <a:r>
              <a:rPr kumimoji="0" lang="en-US" sz="1250" b="0" i="0" u="none" strike="noStrike" kern="1200" cap="none" spc="0" normalizeH="0" baseline="0" noProof="0" dirty="0">
                <a:ln>
                  <a:noFill/>
                </a:ln>
                <a:solidFill>
                  <a:srgbClr val="473F38"/>
                </a:solidFill>
                <a:effectLst/>
                <a:uLnTx/>
                <a:uFillTx/>
                <a:latin typeface="Calibri" pitchFamily="34" charset="0"/>
                <a:ea typeface="Calibri" pitchFamily="34" charset="-122"/>
                <a:cs typeface="Calibri" pitchFamily="34" charset="-120"/>
              </a:rPr>
              <a:t>Unsere finanzierenden Banken haben im Rahmen der laufenden Finanzierung zusätzliche Vorkehrungen zum Schutz von Liquidität und Eigenkapital angeregt.</a:t>
            </a:r>
            <a:endParaRPr kumimoji="0" lang="en-US" sz="125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9" name="Shape 6"/>
          <p:cNvSpPr/>
          <p:nvPr/>
        </p:nvSpPr>
        <p:spPr>
          <a:xfrm>
            <a:off x="4367784" y="1691640"/>
            <a:ext cx="3453384" cy="3246120"/>
          </a:xfrm>
          <a:prstGeom prst="roundRect">
            <a:avLst>
              <a:gd name="adj" fmla="val 2254"/>
            </a:avLst>
          </a:prstGeom>
          <a:solidFill>
            <a:srgbClr val="F2EFEA"/>
          </a:solidFill>
          <a:ln/>
          <a:effectLst>
            <a:outerShdw blurRad="101600" dist="38100" dir="2700000" algn="bl" rotWithShape="0">
              <a:srgbClr val="000000">
                <a:alpha val="18000"/>
              </a:srgbClr>
            </a:outerShdw>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0" name="Shape 7"/>
          <p:cNvSpPr/>
          <p:nvPr/>
        </p:nvSpPr>
        <p:spPr>
          <a:xfrm>
            <a:off x="4687824" y="2011680"/>
            <a:ext cx="777240" cy="777240"/>
          </a:xfrm>
          <a:prstGeom prst="ellipse">
            <a:avLst/>
          </a:prstGeom>
          <a:solidFill>
            <a:srgbClr val="C2693D"/>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11" name="Image 1" descr="icon_handshake_white.png"/>
          <p:cNvPicPr>
            <a:picLocks noChangeAspect="1"/>
          </p:cNvPicPr>
          <p:nvPr/>
        </p:nvPicPr>
        <p:blipFill>
          <a:blip r:embed="rId4"/>
          <a:stretch>
            <a:fillRect/>
          </a:stretch>
        </p:blipFill>
        <p:spPr>
          <a:xfrm>
            <a:off x="4943856" y="2267712"/>
            <a:ext cx="265176" cy="265176"/>
          </a:xfrm>
          <a:prstGeom prst="rect">
            <a:avLst/>
          </a:prstGeom>
        </p:spPr>
      </p:pic>
      <p:sp>
        <p:nvSpPr>
          <p:cNvPr id="12" name="Text 8"/>
          <p:cNvSpPr/>
          <p:nvPr/>
        </p:nvSpPr>
        <p:spPr>
          <a:xfrm>
            <a:off x="4660392" y="2971800"/>
            <a:ext cx="2868168" cy="594360"/>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2B241F"/>
                </a:solidFill>
                <a:effectLst/>
                <a:uLnTx/>
                <a:uFillTx/>
                <a:latin typeface="Calibri" pitchFamily="34" charset="0"/>
                <a:ea typeface="Calibri" pitchFamily="34" charset="-122"/>
                <a:cs typeface="Calibri" pitchFamily="34" charset="-120"/>
              </a:rPr>
              <a:t>Empfehlung des Verbandes</a:t>
            </a:r>
            <a:endParaRPr kumimoji="0" lang="en-US" sz="16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3" name="Text 9"/>
          <p:cNvSpPr/>
          <p:nvPr/>
        </p:nvSpPr>
        <p:spPr>
          <a:xfrm>
            <a:off x="4660392" y="3566160"/>
            <a:ext cx="2868168" cy="1280160"/>
          </a:xfrm>
          <a:prstGeom prst="rect">
            <a:avLst/>
          </a:prstGeom>
          <a:noFill/>
          <a:ln/>
        </p:spPr>
        <p:txBody>
          <a:bodyPr wrap="square" lIns="0" tIns="0" rIns="0" bIns="0" rtlCol="0" anchor="ctr"/>
          <a:lstStyle/>
          <a:p>
            <a:pPr marL="0" marR="0" lvl="0" indent="0" algn="l" defTabSz="914400" rtl="0" eaLnBrk="1" fontAlgn="auto" latinLnBrk="0" hangingPunct="1">
              <a:lnSpc>
                <a:spcPct val="115000"/>
              </a:lnSpc>
              <a:spcBef>
                <a:spcPts val="0"/>
              </a:spcBef>
              <a:spcAft>
                <a:spcPts val="0"/>
              </a:spcAft>
              <a:buClrTx/>
              <a:buSzTx/>
              <a:buFontTx/>
              <a:buNone/>
              <a:tabLst/>
              <a:defRPr/>
            </a:pPr>
            <a:r>
              <a:rPr kumimoji="0" lang="en-US" sz="1250" b="0" i="0" u="none" strike="noStrike" kern="1200" cap="none" spc="0" normalizeH="0" baseline="0" noProof="0" dirty="0">
                <a:ln>
                  <a:noFill/>
                </a:ln>
                <a:solidFill>
                  <a:srgbClr val="473F38"/>
                </a:solidFill>
                <a:effectLst/>
                <a:uLnTx/>
                <a:uFillTx/>
                <a:latin typeface="Calibri" pitchFamily="34" charset="0"/>
                <a:ea typeface="Calibri" pitchFamily="34" charset="-122"/>
                <a:cs typeface="Calibri" pitchFamily="34" charset="-120"/>
              </a:rPr>
              <a:t>Auch unser Genossenschaftsverband empfiehlt diese Regelungen – sie entsprechen heute vielfach üblichen Standards zur Stabilitätssicherung.</a:t>
            </a:r>
            <a:endParaRPr kumimoji="0" lang="en-US" sz="125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4" name="Shape 10"/>
          <p:cNvSpPr/>
          <p:nvPr/>
        </p:nvSpPr>
        <p:spPr>
          <a:xfrm>
            <a:off x="8186928" y="1691640"/>
            <a:ext cx="3453384" cy="3246120"/>
          </a:xfrm>
          <a:prstGeom prst="roundRect">
            <a:avLst>
              <a:gd name="adj" fmla="val 2254"/>
            </a:avLst>
          </a:prstGeom>
          <a:solidFill>
            <a:srgbClr val="F2EFEA"/>
          </a:solidFill>
          <a:ln/>
          <a:effectLst>
            <a:outerShdw blurRad="101600" dist="38100" dir="2700000" algn="bl" rotWithShape="0">
              <a:srgbClr val="000000">
                <a:alpha val="18000"/>
              </a:srgbClr>
            </a:outerShdw>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5" name="Shape 11"/>
          <p:cNvSpPr/>
          <p:nvPr/>
        </p:nvSpPr>
        <p:spPr>
          <a:xfrm>
            <a:off x="8506968" y="2011680"/>
            <a:ext cx="777240" cy="777240"/>
          </a:xfrm>
          <a:prstGeom prst="ellipse">
            <a:avLst/>
          </a:prstGeom>
          <a:solidFill>
            <a:srgbClr val="C2693D"/>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16" name="Image 2" descr="icon_shield_white.png"/>
          <p:cNvPicPr>
            <a:picLocks noChangeAspect="1"/>
          </p:cNvPicPr>
          <p:nvPr/>
        </p:nvPicPr>
        <p:blipFill>
          <a:blip r:embed="rId5"/>
          <a:stretch>
            <a:fillRect/>
          </a:stretch>
        </p:blipFill>
        <p:spPr>
          <a:xfrm>
            <a:off x="8763000" y="2267712"/>
            <a:ext cx="265176" cy="265176"/>
          </a:xfrm>
          <a:prstGeom prst="rect">
            <a:avLst/>
          </a:prstGeom>
        </p:spPr>
      </p:pic>
      <p:sp>
        <p:nvSpPr>
          <p:cNvPr id="17" name="Text 12"/>
          <p:cNvSpPr/>
          <p:nvPr/>
        </p:nvSpPr>
        <p:spPr>
          <a:xfrm>
            <a:off x="8479536" y="2971800"/>
            <a:ext cx="2868168" cy="594360"/>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2B241F"/>
                </a:solidFill>
                <a:effectLst/>
                <a:uLnTx/>
                <a:uFillTx/>
                <a:latin typeface="Calibri" pitchFamily="34" charset="0"/>
                <a:ea typeface="Calibri" pitchFamily="34" charset="-122"/>
                <a:cs typeface="Calibri" pitchFamily="34" charset="-120"/>
              </a:rPr>
              <a:t>Schutz des Bürgerhauses</a:t>
            </a:r>
            <a:endParaRPr kumimoji="0" lang="en-US" sz="16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8" name="Text 13"/>
          <p:cNvSpPr/>
          <p:nvPr/>
        </p:nvSpPr>
        <p:spPr>
          <a:xfrm>
            <a:off x="8479536" y="3566160"/>
            <a:ext cx="2868168" cy="1280160"/>
          </a:xfrm>
          <a:prstGeom prst="rect">
            <a:avLst/>
          </a:prstGeom>
          <a:noFill/>
          <a:ln/>
        </p:spPr>
        <p:txBody>
          <a:bodyPr wrap="square" lIns="0" tIns="0" rIns="0" bIns="0" rtlCol="0" anchor="ctr"/>
          <a:lstStyle/>
          <a:p>
            <a:pPr marL="0" marR="0" lvl="0" indent="0" algn="l" defTabSz="914400" rtl="0" eaLnBrk="1" fontAlgn="auto" latinLnBrk="0" hangingPunct="1">
              <a:lnSpc>
                <a:spcPct val="115000"/>
              </a:lnSpc>
              <a:spcBef>
                <a:spcPts val="0"/>
              </a:spcBef>
              <a:spcAft>
                <a:spcPts val="0"/>
              </a:spcAft>
              <a:buClrTx/>
              <a:buSzTx/>
              <a:buFontTx/>
              <a:buNone/>
              <a:tabLst/>
              <a:defRPr/>
            </a:pPr>
            <a:r>
              <a:rPr kumimoji="0" lang="en-US" sz="1250" b="0" i="0" u="none" strike="noStrike" kern="1200" cap="none" spc="0" normalizeH="0" baseline="0" noProof="0" dirty="0">
                <a:ln>
                  <a:noFill/>
                </a:ln>
                <a:solidFill>
                  <a:srgbClr val="473F38"/>
                </a:solidFill>
                <a:effectLst/>
                <a:uLnTx/>
                <a:uFillTx/>
                <a:latin typeface="Calibri" pitchFamily="34" charset="0"/>
                <a:ea typeface="Calibri" pitchFamily="34" charset="-122"/>
                <a:cs typeface="Calibri" pitchFamily="34" charset="-120"/>
              </a:rPr>
              <a:t>Auch bei größeren oder mehreren gleichzeitigen Austritten soll die finanzielle Stabilität erhalten bleiben und alle Verpflichtungen erfüllbar sein.</a:t>
            </a:r>
            <a:endParaRPr kumimoji="0" lang="en-US" sz="125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9" name="Shape 14"/>
          <p:cNvSpPr/>
          <p:nvPr/>
        </p:nvSpPr>
        <p:spPr>
          <a:xfrm>
            <a:off x="548640" y="5166360"/>
            <a:ext cx="11091672" cy="777240"/>
          </a:xfrm>
          <a:prstGeom prst="roundRect">
            <a:avLst>
              <a:gd name="adj" fmla="val 9412"/>
            </a:avLst>
          </a:prstGeom>
          <a:solidFill>
            <a:srgbClr val="2B241F"/>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0" name="Text 15"/>
          <p:cNvSpPr/>
          <p:nvPr/>
        </p:nvSpPr>
        <p:spPr>
          <a:xfrm>
            <a:off x="868680" y="5166360"/>
            <a:ext cx="10451592" cy="777240"/>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50" b="1" i="0" u="none" strike="noStrike" kern="1200" cap="none" spc="0" normalizeH="0" baseline="0" noProof="0" dirty="0">
                <a:ln>
                  <a:noFill/>
                </a:ln>
                <a:solidFill>
                  <a:srgbClr val="E2A076"/>
                </a:solidFill>
                <a:effectLst/>
                <a:uLnTx/>
                <a:uFillTx/>
                <a:latin typeface="Calibri" pitchFamily="34" charset="0"/>
                <a:ea typeface="Calibri" pitchFamily="34" charset="-122"/>
                <a:cs typeface="Calibri" pitchFamily="34" charset="-120"/>
              </a:rPr>
              <a:t>Ziel: </a:t>
            </a:r>
            <a:r>
              <a:rPr kumimoji="0" lang="en-US" sz="1450" b="0" i="0" u="none" strike="noStrike" kern="1200" cap="none" spc="0" normalizeH="0" baseline="0" noProof="0" dirty="0">
                <a:ln>
                  <a:noFill/>
                </a:ln>
                <a:solidFill>
                  <a:srgbClr val="FFFFFF"/>
                </a:solidFill>
                <a:effectLst/>
                <a:uLnTx/>
                <a:uFillTx/>
                <a:latin typeface="Calibri" pitchFamily="34" charset="0"/>
                <a:ea typeface="Calibri" pitchFamily="34" charset="-122"/>
                <a:cs typeface="Calibri" pitchFamily="34" charset="-120"/>
              </a:rPr>
              <a:t>die finanzielle Stabilität der Genossenschaft dauerhaft </a:t>
            </a:r>
            <a:r>
              <a:rPr kumimoji="0" lang="en-US" sz="1450" b="0" i="0" u="none" strike="noStrike" kern="1200" cap="none" spc="0" normalizeH="0" baseline="0" noProof="0" dirty="0" err="1">
                <a:ln>
                  <a:noFill/>
                </a:ln>
                <a:solidFill>
                  <a:srgbClr val="FFFFFF"/>
                </a:solidFill>
                <a:effectLst/>
                <a:uLnTx/>
                <a:uFillTx/>
                <a:latin typeface="Calibri" pitchFamily="34" charset="0"/>
                <a:ea typeface="Calibri" pitchFamily="34" charset="-122"/>
                <a:cs typeface="Calibri" pitchFamily="34" charset="-120"/>
              </a:rPr>
              <a:t>sichern</a:t>
            </a:r>
            <a:r>
              <a:rPr kumimoji="0" lang="en-US" sz="1450" b="0" i="0" u="none" strike="noStrike" kern="1200" cap="none" spc="0" normalizeH="0" baseline="0" noProof="0" dirty="0">
                <a:ln>
                  <a:noFill/>
                </a:ln>
                <a:solidFill>
                  <a:srgbClr val="FFFFFF"/>
                </a:solidFill>
                <a:effectLst/>
                <a:uLnTx/>
                <a:uFillTx/>
                <a:latin typeface="Calibri" pitchFamily="34" charset="0"/>
                <a:ea typeface="Calibri" pitchFamily="34" charset="-122"/>
                <a:cs typeface="Calibri" pitchFamily="34" charset="-120"/>
              </a:rPr>
              <a:t> - im Interesse aller Mitglieder und des Bürgerhauses.</a:t>
            </a:r>
            <a:endParaRPr kumimoji="0" lang="en-US" sz="145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1" name="Text 16"/>
          <p:cNvSpPr/>
          <p:nvPr/>
        </p:nvSpPr>
        <p:spPr>
          <a:xfrm>
            <a:off x="548640" y="6473952"/>
            <a:ext cx="7315200" cy="274320"/>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dirty="0">
                <a:ln>
                  <a:noFill/>
                </a:ln>
                <a:solidFill>
                  <a:srgbClr val="726C66"/>
                </a:solidFill>
                <a:effectLst/>
                <a:uLnTx/>
                <a:uFillTx/>
                <a:latin typeface="Calibri" pitchFamily="34" charset="0"/>
                <a:ea typeface="Calibri" pitchFamily="34" charset="-122"/>
                <a:cs typeface="Calibri" pitchFamily="34" charset="-120"/>
              </a:rPr>
              <a:t>Bürgerhaus Löwen eG  ·  Generalversammlung 27.06.2026</a:t>
            </a:r>
            <a:endParaRPr kumimoji="0" lang="en-US" sz="9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2" name="Text 17"/>
          <p:cNvSpPr/>
          <p:nvPr/>
        </p:nvSpPr>
        <p:spPr>
          <a:xfrm>
            <a:off x="10725912" y="6473952"/>
            <a:ext cx="914400" cy="274320"/>
          </a:xfrm>
          <a:prstGeom prst="rect">
            <a:avLst/>
          </a:prstGeom>
          <a:noFill/>
          <a:ln/>
        </p:spPr>
        <p:txBody>
          <a:bodyPr wrap="square" lIns="0" tIns="0" rIns="0" bIns="0" rtlCol="0" anchor="ct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dirty="0">
                <a:ln>
                  <a:noFill/>
                </a:ln>
                <a:solidFill>
                  <a:srgbClr val="726C66"/>
                </a:solidFill>
                <a:effectLst/>
                <a:uLnTx/>
                <a:uFillTx/>
                <a:latin typeface="Calibri" pitchFamily="34" charset="0"/>
                <a:ea typeface="Calibri" pitchFamily="34" charset="-122"/>
                <a:cs typeface="Calibri" pitchFamily="34" charset="-120"/>
              </a:rPr>
              <a:t>47</a:t>
            </a:r>
            <a:endParaRPr kumimoji="0" lang="en-US" sz="9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548640" y="457200"/>
            <a:ext cx="10515600" cy="640080"/>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000" b="1" i="0" u="none" strike="noStrike" kern="1200" cap="none" spc="0" normalizeH="0" baseline="0" noProof="0" dirty="0">
                <a:ln>
                  <a:noFill/>
                </a:ln>
                <a:solidFill>
                  <a:srgbClr val="2B241F"/>
                </a:solidFill>
                <a:effectLst/>
                <a:uLnTx/>
                <a:uFillTx/>
                <a:latin typeface="Cambria" pitchFamily="34" charset="0"/>
                <a:ea typeface="Cambria" pitchFamily="34" charset="-122"/>
                <a:cs typeface="Cambria" pitchFamily="34" charset="-120"/>
              </a:rPr>
              <a:t>Die Änderungspunkte im Überblick</a:t>
            </a:r>
            <a:endParaRPr kumimoji="0" lang="en-US" sz="30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Text 1"/>
          <p:cNvSpPr/>
          <p:nvPr/>
        </p:nvSpPr>
        <p:spPr>
          <a:xfrm>
            <a:off x="548640" y="1033272"/>
            <a:ext cx="10515600" cy="365760"/>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726C66"/>
                </a:solidFill>
                <a:effectLst/>
                <a:uLnTx/>
                <a:uFillTx/>
                <a:latin typeface="Calibri" pitchFamily="34" charset="0"/>
                <a:ea typeface="Calibri" pitchFamily="34" charset="-122"/>
                <a:cs typeface="Calibri" pitchFamily="34" charset="-120"/>
              </a:rPr>
              <a:t>Drei Anpassungen in §5 und §10 der Satzung</a:t>
            </a:r>
            <a:endPar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4" name="Shape 2"/>
          <p:cNvSpPr/>
          <p:nvPr/>
        </p:nvSpPr>
        <p:spPr>
          <a:xfrm>
            <a:off x="548640" y="1691640"/>
            <a:ext cx="11091672" cy="1481328"/>
          </a:xfrm>
          <a:prstGeom prst="roundRect">
            <a:avLst>
              <a:gd name="adj" fmla="val 4321"/>
            </a:avLst>
          </a:prstGeom>
          <a:solidFill>
            <a:srgbClr val="F2EFEA"/>
          </a:solidFill>
          <a:ln/>
          <a:effectLst>
            <a:outerShdw blurRad="76200" dist="25400" dir="2700000" algn="bl" rotWithShape="0">
              <a:srgbClr val="000000">
                <a:alpha val="18000"/>
              </a:srgbClr>
            </a:outerShdw>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 name="Shape 3"/>
          <p:cNvSpPr/>
          <p:nvPr/>
        </p:nvSpPr>
        <p:spPr>
          <a:xfrm>
            <a:off x="868680" y="1997964"/>
            <a:ext cx="868680" cy="868680"/>
          </a:xfrm>
          <a:prstGeom prst="ellipse">
            <a:avLst/>
          </a:prstGeom>
          <a:solidFill>
            <a:srgbClr val="C2693D"/>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6" name="Image 0" descr="icon_piggybank_white.png"/>
          <p:cNvPicPr>
            <a:picLocks noChangeAspect="1"/>
          </p:cNvPicPr>
          <p:nvPr/>
        </p:nvPicPr>
        <p:blipFill>
          <a:blip r:embed="rId3"/>
          <a:stretch>
            <a:fillRect/>
          </a:stretch>
        </p:blipFill>
        <p:spPr>
          <a:xfrm>
            <a:off x="1124712" y="2253996"/>
            <a:ext cx="356616" cy="356616"/>
          </a:xfrm>
          <a:prstGeom prst="rect">
            <a:avLst/>
          </a:prstGeom>
        </p:spPr>
      </p:pic>
      <p:sp>
        <p:nvSpPr>
          <p:cNvPr id="7" name="Text 4"/>
          <p:cNvSpPr/>
          <p:nvPr/>
        </p:nvSpPr>
        <p:spPr>
          <a:xfrm>
            <a:off x="2057400" y="1856232"/>
            <a:ext cx="7040880" cy="411480"/>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700" b="1" i="0" u="none" strike="noStrike" kern="1200" cap="none" spc="0" normalizeH="0" baseline="0" noProof="0" dirty="0">
                <a:ln>
                  <a:noFill/>
                </a:ln>
                <a:solidFill>
                  <a:srgbClr val="2B241F"/>
                </a:solidFill>
                <a:effectLst/>
                <a:uLnTx/>
                <a:uFillTx/>
                <a:latin typeface="Calibri" pitchFamily="34" charset="0"/>
                <a:ea typeface="Calibri" pitchFamily="34" charset="-122"/>
                <a:cs typeface="Calibri" pitchFamily="34" charset="-120"/>
              </a:rPr>
              <a:t>Mindestkapital (§10)</a:t>
            </a:r>
            <a:endParaRPr kumimoji="0" lang="en-US" sz="17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8" name="Text 5"/>
          <p:cNvSpPr/>
          <p:nvPr/>
        </p:nvSpPr>
        <p:spPr>
          <a:xfrm>
            <a:off x="2057400" y="2295144"/>
            <a:ext cx="7040880" cy="749808"/>
          </a:xfrm>
          <a:prstGeom prst="rect">
            <a:avLst/>
          </a:prstGeom>
          <a:noFill/>
          <a:ln/>
        </p:spPr>
        <p:txBody>
          <a:bodyPr wrap="square" lIns="0" tIns="0" rIns="0" bIns="0" rtlCol="0" anchor="ctr"/>
          <a:lstStyle/>
          <a:p>
            <a:pPr marL="0" marR="0" lvl="0" indent="0" algn="l" defTabSz="914400" rtl="0" eaLnBrk="1" fontAlgn="auto" latinLnBrk="0" hangingPunct="1">
              <a:lnSpc>
                <a:spcPct val="112000"/>
              </a:lnSpc>
              <a:spcBef>
                <a:spcPts val="0"/>
              </a:spcBef>
              <a:spcAft>
                <a:spcPts val="0"/>
              </a:spcAft>
              <a:buClrTx/>
              <a:buSzTx/>
              <a:buFontTx/>
              <a:buNone/>
              <a:tabLst/>
              <a:defRPr/>
            </a:pPr>
            <a:r>
              <a:rPr kumimoji="0" lang="en-US" sz="1250" b="0" i="0" u="none" strike="noStrike" kern="1200" cap="none" spc="0" normalizeH="0" baseline="0" noProof="0" dirty="0">
                <a:ln>
                  <a:noFill/>
                </a:ln>
                <a:solidFill>
                  <a:srgbClr val="473F38"/>
                </a:solidFill>
                <a:effectLst/>
                <a:uLnTx/>
                <a:uFillTx/>
                <a:latin typeface="Calibri" pitchFamily="34" charset="0"/>
                <a:ea typeface="Calibri" pitchFamily="34" charset="-122"/>
                <a:cs typeface="Calibri" pitchFamily="34" charset="-120"/>
              </a:rPr>
              <a:t>Mind. 85 % der Geschäftsguthaben aller verbleibenden Mitglieder bleiben als Eigenkapital erhalten. Würde eine Auszahlung dies unterschreiten, wird sie bis zur Wiederherstellung gestundet.</a:t>
            </a:r>
            <a:endParaRPr kumimoji="0" lang="en-US" sz="125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9" name="Shape 6"/>
          <p:cNvSpPr/>
          <p:nvPr/>
        </p:nvSpPr>
        <p:spPr>
          <a:xfrm>
            <a:off x="10314432" y="1892808"/>
            <a:ext cx="777240" cy="384048"/>
          </a:xfrm>
          <a:prstGeom prst="roundRect">
            <a:avLst>
              <a:gd name="adj" fmla="val 50000"/>
            </a:avLst>
          </a:prstGeom>
          <a:solidFill>
            <a:srgbClr val="C2693D"/>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0" name="Text 7"/>
          <p:cNvSpPr/>
          <p:nvPr/>
        </p:nvSpPr>
        <p:spPr>
          <a:xfrm>
            <a:off x="10314432" y="1892808"/>
            <a:ext cx="777240" cy="384048"/>
          </a:xfrm>
          <a:prstGeom prst="rect">
            <a:avLst/>
          </a:prstGeom>
          <a:noFill/>
          <a:ln/>
        </p:spPr>
        <p:txBody>
          <a:bodyPr wrap="square"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150" b="1" i="0" u="none" strike="noStrike" kern="1200" cap="none" spc="0" normalizeH="0" baseline="0" noProof="0" dirty="0">
                <a:ln>
                  <a:noFill/>
                </a:ln>
                <a:solidFill>
                  <a:srgbClr val="FFFFFF"/>
                </a:solidFill>
                <a:effectLst/>
                <a:uLnTx/>
                <a:uFillTx/>
                <a:latin typeface="Calibri" pitchFamily="34" charset="0"/>
                <a:ea typeface="Calibri" pitchFamily="34" charset="-122"/>
                <a:cs typeface="Calibri" pitchFamily="34" charset="-120"/>
              </a:rPr>
              <a:t>Neu</a:t>
            </a:r>
            <a:endParaRPr kumimoji="0" lang="en-US" sz="115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1" name="Shape 8"/>
          <p:cNvSpPr/>
          <p:nvPr/>
        </p:nvSpPr>
        <p:spPr>
          <a:xfrm>
            <a:off x="548640" y="3337560"/>
            <a:ext cx="11091672" cy="1481328"/>
          </a:xfrm>
          <a:prstGeom prst="roundRect">
            <a:avLst>
              <a:gd name="adj" fmla="val 4321"/>
            </a:avLst>
          </a:prstGeom>
          <a:solidFill>
            <a:srgbClr val="F2EFEA"/>
          </a:solidFill>
          <a:ln/>
          <a:effectLst>
            <a:outerShdw blurRad="76200" dist="25400" dir="2700000" algn="bl" rotWithShape="0">
              <a:srgbClr val="000000">
                <a:alpha val="18000"/>
              </a:srgbClr>
            </a:outerShdw>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2" name="Shape 9"/>
          <p:cNvSpPr/>
          <p:nvPr/>
        </p:nvSpPr>
        <p:spPr>
          <a:xfrm>
            <a:off x="868680" y="3643884"/>
            <a:ext cx="868680" cy="868680"/>
          </a:xfrm>
          <a:prstGeom prst="ellipse">
            <a:avLst/>
          </a:prstGeom>
          <a:solidFill>
            <a:srgbClr val="C2693D"/>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13" name="Image 1" descr="icon_layers_white.png"/>
          <p:cNvPicPr>
            <a:picLocks noChangeAspect="1"/>
          </p:cNvPicPr>
          <p:nvPr/>
        </p:nvPicPr>
        <p:blipFill>
          <a:blip r:embed="rId4"/>
          <a:stretch>
            <a:fillRect/>
          </a:stretch>
        </p:blipFill>
        <p:spPr>
          <a:xfrm>
            <a:off x="1124712" y="3899916"/>
            <a:ext cx="356616" cy="356616"/>
          </a:xfrm>
          <a:prstGeom prst="rect">
            <a:avLst/>
          </a:prstGeom>
        </p:spPr>
      </p:pic>
      <p:sp>
        <p:nvSpPr>
          <p:cNvPr id="14" name="Text 10"/>
          <p:cNvSpPr/>
          <p:nvPr/>
        </p:nvSpPr>
        <p:spPr>
          <a:xfrm>
            <a:off x="2057400" y="3502152"/>
            <a:ext cx="7040880" cy="411480"/>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700" b="1" i="0" u="none" strike="noStrike" kern="1200" cap="none" spc="0" normalizeH="0" baseline="0" noProof="0" dirty="0">
                <a:ln>
                  <a:noFill/>
                </a:ln>
                <a:solidFill>
                  <a:srgbClr val="2B241F"/>
                </a:solidFill>
                <a:effectLst/>
                <a:uLnTx/>
                <a:uFillTx/>
                <a:latin typeface="Calibri" pitchFamily="34" charset="0"/>
                <a:ea typeface="Calibri" pitchFamily="34" charset="-122"/>
                <a:cs typeface="Calibri" pitchFamily="34" charset="-120"/>
              </a:rPr>
              <a:t>Gestaffelte Auszahlung (§10)</a:t>
            </a:r>
            <a:endParaRPr kumimoji="0" lang="en-US" sz="17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5" name="Text 11"/>
          <p:cNvSpPr/>
          <p:nvPr/>
        </p:nvSpPr>
        <p:spPr>
          <a:xfrm>
            <a:off x="2057400" y="3941064"/>
            <a:ext cx="7040880" cy="749808"/>
          </a:xfrm>
          <a:prstGeom prst="rect">
            <a:avLst/>
          </a:prstGeom>
          <a:noFill/>
          <a:ln/>
        </p:spPr>
        <p:txBody>
          <a:bodyPr wrap="square" lIns="0" tIns="0" rIns="0" bIns="0" rtlCol="0" anchor="ctr"/>
          <a:lstStyle/>
          <a:p>
            <a:pPr marL="0" marR="0" lvl="0" indent="0" algn="l" defTabSz="914400" rtl="0" eaLnBrk="1" fontAlgn="auto" latinLnBrk="0" hangingPunct="1">
              <a:lnSpc>
                <a:spcPct val="112000"/>
              </a:lnSpc>
              <a:spcBef>
                <a:spcPts val="0"/>
              </a:spcBef>
              <a:spcAft>
                <a:spcPts val="0"/>
              </a:spcAft>
              <a:buClrTx/>
              <a:buSzTx/>
              <a:buFontTx/>
              <a:buNone/>
              <a:tabLst/>
              <a:defRPr/>
            </a:pPr>
            <a:r>
              <a:rPr kumimoji="0" lang="en-US" sz="1250" b="0" i="0" u="none" strike="noStrike" kern="1200" cap="none" spc="0" normalizeH="0" baseline="0" noProof="0" dirty="0">
                <a:ln>
                  <a:noFill/>
                </a:ln>
                <a:solidFill>
                  <a:srgbClr val="473F38"/>
                </a:solidFill>
                <a:effectLst/>
                <a:uLnTx/>
                <a:uFillTx/>
                <a:latin typeface="Calibri" pitchFamily="34" charset="0"/>
                <a:ea typeface="Calibri" pitchFamily="34" charset="-122"/>
                <a:cs typeface="Calibri" pitchFamily="34" charset="-120"/>
              </a:rPr>
              <a:t>Guthaben unter 3.000 € werden weiterhin sofort in einer Summe ausgezahlt. Höhere Beträge werden künftig in Jahresraten von je max. 5.000 € ausgezahlt.</a:t>
            </a:r>
            <a:endParaRPr kumimoji="0" lang="en-US" sz="125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6" name="Shape 12"/>
          <p:cNvSpPr/>
          <p:nvPr/>
        </p:nvSpPr>
        <p:spPr>
          <a:xfrm>
            <a:off x="10314432" y="3538728"/>
            <a:ext cx="777240" cy="384048"/>
          </a:xfrm>
          <a:prstGeom prst="roundRect">
            <a:avLst>
              <a:gd name="adj" fmla="val 50000"/>
            </a:avLst>
          </a:prstGeom>
          <a:solidFill>
            <a:srgbClr val="C2693D"/>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7" name="Text 13"/>
          <p:cNvSpPr/>
          <p:nvPr/>
        </p:nvSpPr>
        <p:spPr>
          <a:xfrm>
            <a:off x="10314432" y="3538728"/>
            <a:ext cx="777240" cy="384048"/>
          </a:xfrm>
          <a:prstGeom prst="rect">
            <a:avLst/>
          </a:prstGeom>
          <a:noFill/>
          <a:ln/>
        </p:spPr>
        <p:txBody>
          <a:bodyPr wrap="square"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150" b="1" i="0" u="none" strike="noStrike" kern="1200" cap="none" spc="0" normalizeH="0" baseline="0" noProof="0" dirty="0">
                <a:ln>
                  <a:noFill/>
                </a:ln>
                <a:solidFill>
                  <a:srgbClr val="FFFFFF"/>
                </a:solidFill>
                <a:effectLst/>
                <a:uLnTx/>
                <a:uFillTx/>
                <a:latin typeface="Calibri" pitchFamily="34" charset="0"/>
                <a:ea typeface="Calibri" pitchFamily="34" charset="-122"/>
                <a:cs typeface="Calibri" pitchFamily="34" charset="-120"/>
              </a:rPr>
              <a:t>Neu</a:t>
            </a:r>
            <a:endParaRPr kumimoji="0" lang="en-US" sz="115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8" name="Shape 14"/>
          <p:cNvSpPr/>
          <p:nvPr/>
        </p:nvSpPr>
        <p:spPr>
          <a:xfrm>
            <a:off x="548640" y="4983480"/>
            <a:ext cx="11091672" cy="1481328"/>
          </a:xfrm>
          <a:prstGeom prst="roundRect">
            <a:avLst>
              <a:gd name="adj" fmla="val 4321"/>
            </a:avLst>
          </a:prstGeom>
          <a:solidFill>
            <a:srgbClr val="F2EFEA"/>
          </a:solidFill>
          <a:ln/>
          <a:effectLst>
            <a:outerShdw blurRad="76200" dist="25400" dir="2700000" algn="bl" rotWithShape="0">
              <a:srgbClr val="000000">
                <a:alpha val="18000"/>
              </a:srgbClr>
            </a:outerShdw>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9" name="Shape 15"/>
          <p:cNvSpPr/>
          <p:nvPr/>
        </p:nvSpPr>
        <p:spPr>
          <a:xfrm>
            <a:off x="868680" y="5289804"/>
            <a:ext cx="868680" cy="868680"/>
          </a:xfrm>
          <a:prstGeom prst="ellipse">
            <a:avLst/>
          </a:prstGeom>
          <a:solidFill>
            <a:srgbClr val="6B6864"/>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20" name="Image 2" descr="icon_filesignature_white.png"/>
          <p:cNvPicPr>
            <a:picLocks noChangeAspect="1"/>
          </p:cNvPicPr>
          <p:nvPr/>
        </p:nvPicPr>
        <p:blipFill>
          <a:blip r:embed="rId5"/>
          <a:stretch>
            <a:fillRect/>
          </a:stretch>
        </p:blipFill>
        <p:spPr>
          <a:xfrm>
            <a:off x="1124712" y="5545836"/>
            <a:ext cx="356616" cy="356616"/>
          </a:xfrm>
          <a:prstGeom prst="rect">
            <a:avLst/>
          </a:prstGeom>
        </p:spPr>
      </p:pic>
      <p:sp>
        <p:nvSpPr>
          <p:cNvPr id="21" name="Text 16"/>
          <p:cNvSpPr/>
          <p:nvPr/>
        </p:nvSpPr>
        <p:spPr>
          <a:xfrm>
            <a:off x="2057400" y="5148072"/>
            <a:ext cx="7040880" cy="411480"/>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700" b="1" i="0" u="none" strike="noStrike" kern="1200" cap="none" spc="0" normalizeH="0" baseline="0" noProof="0" dirty="0">
                <a:ln>
                  <a:noFill/>
                </a:ln>
                <a:solidFill>
                  <a:srgbClr val="2B241F"/>
                </a:solidFill>
                <a:effectLst/>
                <a:uLnTx/>
                <a:uFillTx/>
                <a:latin typeface="Calibri" pitchFamily="34" charset="0"/>
                <a:ea typeface="Calibri" pitchFamily="34" charset="-122"/>
                <a:cs typeface="Calibri" pitchFamily="34" charset="-120"/>
              </a:rPr>
              <a:t>Klarstellung Kündigungsfrist (§5)</a:t>
            </a:r>
            <a:endParaRPr kumimoji="0" lang="en-US" sz="17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2" name="Text 17"/>
          <p:cNvSpPr/>
          <p:nvPr/>
        </p:nvSpPr>
        <p:spPr>
          <a:xfrm>
            <a:off x="2057400" y="5586984"/>
            <a:ext cx="7040880" cy="749808"/>
          </a:xfrm>
          <a:prstGeom prst="rect">
            <a:avLst/>
          </a:prstGeom>
          <a:noFill/>
          <a:ln/>
        </p:spPr>
        <p:txBody>
          <a:bodyPr wrap="square" lIns="0" tIns="0" rIns="0" bIns="0" rtlCol="0" anchor="ctr"/>
          <a:lstStyle/>
          <a:p>
            <a:pPr marL="0" marR="0" lvl="0" indent="0" algn="l" defTabSz="914400" rtl="0" eaLnBrk="1" fontAlgn="auto" latinLnBrk="0" hangingPunct="1">
              <a:lnSpc>
                <a:spcPct val="112000"/>
              </a:lnSpc>
              <a:spcBef>
                <a:spcPts val="0"/>
              </a:spcBef>
              <a:spcAft>
                <a:spcPts val="0"/>
              </a:spcAft>
              <a:buClrTx/>
              <a:buSzTx/>
              <a:buFontTx/>
              <a:buNone/>
              <a:tabLst/>
              <a:defRPr/>
            </a:pPr>
            <a:r>
              <a:rPr kumimoji="0" lang="en-US" sz="1250" b="0" i="0" u="none" strike="noStrike" kern="1200" cap="none" spc="0" normalizeH="0" baseline="0" noProof="0" dirty="0">
                <a:ln>
                  <a:noFill/>
                </a:ln>
                <a:solidFill>
                  <a:srgbClr val="473F38"/>
                </a:solidFill>
                <a:effectLst/>
                <a:uLnTx/>
                <a:uFillTx/>
                <a:latin typeface="Calibri" pitchFamily="34" charset="0"/>
                <a:ea typeface="Calibri" pitchFamily="34" charset="-122"/>
                <a:cs typeface="Calibri" pitchFamily="34" charset="-120"/>
              </a:rPr>
              <a:t>Die bestehende zweijährige Kündigungsfrist bleibt unverändert. Lediglich der genaue Zeitpunkt des Wirksamwerdens wird redaktionell präzisiert.</a:t>
            </a:r>
            <a:endParaRPr kumimoji="0" lang="en-US" sz="125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3" name="Shape 18"/>
          <p:cNvSpPr/>
          <p:nvPr/>
        </p:nvSpPr>
        <p:spPr>
          <a:xfrm>
            <a:off x="9537192" y="5184648"/>
            <a:ext cx="1554480" cy="384048"/>
          </a:xfrm>
          <a:prstGeom prst="roundRect">
            <a:avLst>
              <a:gd name="adj" fmla="val 50000"/>
            </a:avLst>
          </a:prstGeom>
          <a:solidFill>
            <a:srgbClr val="6B6864"/>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4" name="Text 19"/>
          <p:cNvSpPr/>
          <p:nvPr/>
        </p:nvSpPr>
        <p:spPr>
          <a:xfrm>
            <a:off x="9537192" y="5184648"/>
            <a:ext cx="1554480" cy="384048"/>
          </a:xfrm>
          <a:prstGeom prst="rect">
            <a:avLst/>
          </a:prstGeom>
          <a:noFill/>
          <a:ln/>
        </p:spPr>
        <p:txBody>
          <a:bodyPr wrap="square"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150" b="1" i="0" u="none" strike="noStrike" kern="1200" cap="none" spc="0" normalizeH="0" baseline="0" noProof="0" dirty="0">
                <a:ln>
                  <a:noFill/>
                </a:ln>
                <a:solidFill>
                  <a:srgbClr val="FFFFFF"/>
                </a:solidFill>
                <a:effectLst/>
                <a:uLnTx/>
                <a:uFillTx/>
                <a:latin typeface="Calibri" pitchFamily="34" charset="0"/>
                <a:ea typeface="Calibri" pitchFamily="34" charset="-122"/>
                <a:cs typeface="Calibri" pitchFamily="34" charset="-120"/>
              </a:rPr>
              <a:t>Klarstellung</a:t>
            </a:r>
            <a:endParaRPr kumimoji="0" lang="en-US" sz="115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5" name="Text 20"/>
          <p:cNvSpPr/>
          <p:nvPr/>
        </p:nvSpPr>
        <p:spPr>
          <a:xfrm>
            <a:off x="548640" y="6473952"/>
            <a:ext cx="7315200" cy="274320"/>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dirty="0">
                <a:ln>
                  <a:noFill/>
                </a:ln>
                <a:solidFill>
                  <a:srgbClr val="726C66"/>
                </a:solidFill>
                <a:effectLst/>
                <a:uLnTx/>
                <a:uFillTx/>
                <a:latin typeface="Calibri" pitchFamily="34" charset="0"/>
                <a:ea typeface="Calibri" pitchFamily="34" charset="-122"/>
                <a:cs typeface="Calibri" pitchFamily="34" charset="-120"/>
              </a:rPr>
              <a:t>Bürgerhaus Löwen eG  ·  Generalversammlung 27.06.2026</a:t>
            </a:r>
            <a:endParaRPr kumimoji="0" lang="en-US" sz="9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6" name="Text 21"/>
          <p:cNvSpPr/>
          <p:nvPr/>
        </p:nvSpPr>
        <p:spPr>
          <a:xfrm>
            <a:off x="10725912" y="6473952"/>
            <a:ext cx="914400" cy="274320"/>
          </a:xfrm>
          <a:prstGeom prst="rect">
            <a:avLst/>
          </a:prstGeom>
          <a:noFill/>
          <a:ln/>
        </p:spPr>
        <p:txBody>
          <a:bodyPr wrap="square" lIns="0" tIns="0" rIns="0" bIns="0" rtlCol="0" anchor="ct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dirty="0">
                <a:ln>
                  <a:noFill/>
                </a:ln>
                <a:solidFill>
                  <a:srgbClr val="726C66"/>
                </a:solidFill>
                <a:effectLst/>
                <a:uLnTx/>
                <a:uFillTx/>
                <a:latin typeface="Calibri" pitchFamily="34" charset="0"/>
                <a:ea typeface="Calibri" pitchFamily="34" charset="-122"/>
                <a:cs typeface="Calibri" pitchFamily="34" charset="-120"/>
              </a:rPr>
              <a:t>48</a:t>
            </a:r>
            <a:endParaRPr kumimoji="0" lang="en-US" sz="9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548640" y="457200"/>
            <a:ext cx="10515600" cy="640080"/>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000" b="1" i="0" u="none" strike="noStrike" kern="1200" cap="none" spc="0" normalizeH="0" baseline="0" noProof="0" dirty="0">
                <a:ln>
                  <a:noFill/>
                </a:ln>
                <a:solidFill>
                  <a:srgbClr val="2B241F"/>
                </a:solidFill>
                <a:effectLst/>
                <a:uLnTx/>
                <a:uFillTx/>
                <a:latin typeface="Cambria" pitchFamily="34" charset="0"/>
                <a:ea typeface="Cambria" pitchFamily="34" charset="-122"/>
                <a:cs typeface="Cambria" pitchFamily="34" charset="-120"/>
              </a:rPr>
              <a:t>Vorher → Nachher im Vergleich</a:t>
            </a:r>
            <a:endParaRPr kumimoji="0" lang="en-US" sz="30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Text 1"/>
          <p:cNvSpPr/>
          <p:nvPr/>
        </p:nvSpPr>
        <p:spPr>
          <a:xfrm>
            <a:off x="548640" y="1033272"/>
            <a:ext cx="10515600" cy="365760"/>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726C66"/>
                </a:solidFill>
                <a:effectLst/>
                <a:uLnTx/>
                <a:uFillTx/>
                <a:latin typeface="Calibri" pitchFamily="34" charset="0"/>
                <a:ea typeface="Calibri" pitchFamily="34" charset="-122"/>
                <a:cs typeface="Calibri" pitchFamily="34" charset="-120"/>
              </a:rPr>
              <a:t>Die wesentlichen Regelungen in der bisherigen und der vorgeschlagenen Fassung</a:t>
            </a:r>
            <a:endPar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4" name="Shape 2"/>
          <p:cNvSpPr/>
          <p:nvPr/>
        </p:nvSpPr>
        <p:spPr>
          <a:xfrm>
            <a:off x="548640" y="1691640"/>
            <a:ext cx="2606040" cy="502920"/>
          </a:xfrm>
          <a:prstGeom prst="rect">
            <a:avLst/>
          </a:prstGeom>
          <a:solidFill>
            <a:srgbClr val="2B241F"/>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DE" sz="20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 name="Text 3"/>
          <p:cNvSpPr/>
          <p:nvPr/>
        </p:nvSpPr>
        <p:spPr>
          <a:xfrm>
            <a:off x="685800" y="1691640"/>
            <a:ext cx="2331720" cy="502920"/>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srgbClr val="FFFFFF"/>
                </a:solidFill>
                <a:effectLst/>
                <a:uLnTx/>
                <a:uFillTx/>
                <a:latin typeface="Calibri" pitchFamily="34" charset="0"/>
                <a:ea typeface="Calibri" pitchFamily="34" charset="-122"/>
                <a:cs typeface="Calibri" pitchFamily="34" charset="-120"/>
              </a:rPr>
              <a:t>Bereich</a:t>
            </a:r>
            <a:endPar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6" name="Shape 4"/>
          <p:cNvSpPr/>
          <p:nvPr/>
        </p:nvSpPr>
        <p:spPr>
          <a:xfrm>
            <a:off x="3246120" y="1691640"/>
            <a:ext cx="4389120" cy="502920"/>
          </a:xfrm>
          <a:prstGeom prst="rect">
            <a:avLst/>
          </a:prstGeom>
          <a:solidFill>
            <a:srgbClr val="2B241F"/>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DE" sz="20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 name="Text 5"/>
          <p:cNvSpPr/>
          <p:nvPr/>
        </p:nvSpPr>
        <p:spPr>
          <a:xfrm>
            <a:off x="3383280" y="1691640"/>
            <a:ext cx="4114800" cy="502920"/>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srgbClr val="FFFFFF"/>
                </a:solidFill>
                <a:effectLst/>
                <a:uLnTx/>
                <a:uFillTx/>
                <a:latin typeface="Calibri" pitchFamily="34" charset="0"/>
                <a:ea typeface="Calibri" pitchFamily="34" charset="-122"/>
                <a:cs typeface="Calibri" pitchFamily="34" charset="-120"/>
              </a:rPr>
              <a:t>Bisher</a:t>
            </a:r>
            <a:endPar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8" name="Shape 6"/>
          <p:cNvSpPr/>
          <p:nvPr/>
        </p:nvSpPr>
        <p:spPr>
          <a:xfrm>
            <a:off x="7726680" y="1691640"/>
            <a:ext cx="3913632" cy="502920"/>
          </a:xfrm>
          <a:prstGeom prst="rect">
            <a:avLst/>
          </a:prstGeom>
          <a:solidFill>
            <a:srgbClr val="2B241F"/>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DE" sz="20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9" name="Text 7"/>
          <p:cNvSpPr/>
          <p:nvPr/>
        </p:nvSpPr>
        <p:spPr>
          <a:xfrm>
            <a:off x="7863840" y="1691640"/>
            <a:ext cx="3639312" cy="502920"/>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srgbClr val="FFFFFF"/>
                </a:solidFill>
                <a:effectLst/>
                <a:uLnTx/>
                <a:uFillTx/>
                <a:latin typeface="Calibri" pitchFamily="34" charset="0"/>
                <a:ea typeface="Calibri" pitchFamily="34" charset="-122"/>
                <a:cs typeface="Calibri" pitchFamily="34" charset="-120"/>
              </a:rPr>
              <a:t>Künftig</a:t>
            </a:r>
            <a:endPar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0" name="Shape 8"/>
          <p:cNvSpPr/>
          <p:nvPr/>
        </p:nvSpPr>
        <p:spPr>
          <a:xfrm>
            <a:off x="548640" y="2194560"/>
            <a:ext cx="2606040" cy="960120"/>
          </a:xfrm>
          <a:prstGeom prst="rect">
            <a:avLst/>
          </a:prstGeom>
          <a:solidFill>
            <a:srgbClr val="FFFFFF"/>
          </a:solidFill>
          <a:ln w="9525">
            <a:solidFill>
              <a:srgbClr val="E4DFD8"/>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DE" sz="20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1" name="Shape 9"/>
          <p:cNvSpPr/>
          <p:nvPr/>
        </p:nvSpPr>
        <p:spPr>
          <a:xfrm>
            <a:off x="3246120" y="2194560"/>
            <a:ext cx="4389120" cy="960120"/>
          </a:xfrm>
          <a:prstGeom prst="rect">
            <a:avLst/>
          </a:prstGeom>
          <a:solidFill>
            <a:srgbClr val="FFFFFF"/>
          </a:solidFill>
          <a:ln w="9525">
            <a:solidFill>
              <a:srgbClr val="E4DFD8"/>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DE" sz="20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2" name="Shape 10"/>
          <p:cNvSpPr/>
          <p:nvPr/>
        </p:nvSpPr>
        <p:spPr>
          <a:xfrm>
            <a:off x="7726680" y="2194560"/>
            <a:ext cx="3913632" cy="960120"/>
          </a:xfrm>
          <a:prstGeom prst="rect">
            <a:avLst/>
          </a:prstGeom>
          <a:solidFill>
            <a:srgbClr val="FFFFFF"/>
          </a:solidFill>
          <a:ln w="9525">
            <a:solidFill>
              <a:srgbClr val="E4DFD8"/>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DE" sz="20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3" name="Text 11"/>
          <p:cNvSpPr/>
          <p:nvPr/>
        </p:nvSpPr>
        <p:spPr>
          <a:xfrm>
            <a:off x="685800" y="2194560"/>
            <a:ext cx="2331720" cy="960120"/>
          </a:xfrm>
          <a:prstGeom prst="rect">
            <a:avLst/>
          </a:prstGeom>
          <a:noFill/>
          <a:ln/>
        </p:spPr>
        <p:txBody>
          <a:bodyPr wrap="square" lIns="0" tIns="0" rIns="0" bIns="0" rtlCol="0" anchor="ctr"/>
          <a:lstStyle/>
          <a:p>
            <a:pPr marL="0" marR="0" lvl="0" indent="0" algn="l" defTabSz="914400" rtl="0" eaLnBrk="1" fontAlgn="auto" latinLnBrk="0" hangingPunct="1">
              <a:lnSpc>
                <a:spcPct val="105000"/>
              </a:lnSpc>
              <a:spcBef>
                <a:spcPts val="0"/>
              </a:spcBef>
              <a:spcAft>
                <a:spcPts val="0"/>
              </a:spcAft>
              <a:buClrTx/>
              <a:buSzTx/>
              <a:buFontTx/>
              <a:buNone/>
              <a:tabLst/>
              <a:defRPr/>
            </a:pPr>
            <a:r>
              <a:rPr kumimoji="0" lang="en-US" sz="1400" b="1" i="0" u="none" strike="noStrike" kern="1200" cap="none" spc="0" normalizeH="0" baseline="0" noProof="0" dirty="0">
                <a:ln>
                  <a:noFill/>
                </a:ln>
                <a:solidFill>
                  <a:srgbClr val="2B241F"/>
                </a:solidFill>
                <a:effectLst/>
                <a:uLnTx/>
                <a:uFillTx/>
                <a:latin typeface="Calibri" pitchFamily="34" charset="0"/>
                <a:ea typeface="Calibri" pitchFamily="34" charset="-122"/>
                <a:cs typeface="Calibri" pitchFamily="34" charset="-120"/>
              </a:rPr>
              <a:t>Auszahlung des Guthabens</a:t>
            </a:r>
            <a:endPar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4" name="Text 12"/>
          <p:cNvSpPr/>
          <p:nvPr/>
        </p:nvSpPr>
        <p:spPr>
          <a:xfrm>
            <a:off x="3383280" y="2194560"/>
            <a:ext cx="4114800" cy="960120"/>
          </a:xfrm>
          <a:prstGeom prst="rect">
            <a:avLst/>
          </a:prstGeom>
          <a:noFill/>
          <a:ln/>
        </p:spPr>
        <p:txBody>
          <a:bodyPr wrap="square" lIns="0" tIns="0" rIns="0" bIns="0" rtlCol="0" anchor="ctr"/>
          <a:lstStyle/>
          <a:p>
            <a:pPr marL="0" marR="0" lvl="0" indent="0" algn="l" defTabSz="914400" rtl="0" eaLnBrk="1" fontAlgn="auto" latinLnBrk="0" hangingPunct="1">
              <a:lnSpc>
                <a:spcPct val="105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6B6864"/>
                </a:solidFill>
                <a:effectLst/>
                <a:uLnTx/>
                <a:uFillTx/>
                <a:latin typeface="Calibri" pitchFamily="34" charset="0"/>
                <a:ea typeface="Calibri" pitchFamily="34" charset="-122"/>
                <a:cs typeface="Calibri" pitchFamily="34" charset="-120"/>
              </a:rPr>
              <a:t>Auszahlung vollständig binnen 6 Monaten – unabhängig von der Höhe.</a:t>
            </a:r>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5" name="Text 13"/>
          <p:cNvSpPr/>
          <p:nvPr/>
        </p:nvSpPr>
        <p:spPr>
          <a:xfrm>
            <a:off x="7863840" y="2194560"/>
            <a:ext cx="3639312" cy="960120"/>
          </a:xfrm>
          <a:prstGeom prst="rect">
            <a:avLst/>
          </a:prstGeom>
          <a:noFill/>
          <a:ln/>
        </p:spPr>
        <p:txBody>
          <a:bodyPr wrap="square" lIns="0" tIns="0" rIns="0" bIns="0" rtlCol="0" anchor="ctr"/>
          <a:lstStyle/>
          <a:p>
            <a:pPr marL="0" marR="0" lvl="0" indent="0" algn="l" defTabSz="914400" rtl="0" eaLnBrk="1" fontAlgn="auto" latinLnBrk="0" hangingPunct="1">
              <a:lnSpc>
                <a:spcPct val="105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1F1A16"/>
                </a:solidFill>
                <a:effectLst/>
                <a:uLnTx/>
                <a:uFillTx/>
                <a:latin typeface="Calibri" pitchFamily="34" charset="0"/>
                <a:ea typeface="Calibri" pitchFamily="34" charset="-122"/>
                <a:cs typeface="Calibri" pitchFamily="34" charset="-120"/>
              </a:rPr>
              <a:t>&lt; 3.000 €: weiterhin sofort als Einmalbetrag.</a:t>
            </a:r>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5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1F1A16"/>
                </a:solidFill>
                <a:effectLst/>
                <a:uLnTx/>
                <a:uFillTx/>
                <a:latin typeface="Calibri" pitchFamily="34" charset="0"/>
                <a:ea typeface="Calibri" pitchFamily="34" charset="-122"/>
                <a:cs typeface="Calibri" pitchFamily="34" charset="-120"/>
              </a:rPr>
              <a:t>&gt; 3.000 €: Jahresraten von je max. 5.000 €.</a:t>
            </a:r>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6" name="Shape 14"/>
          <p:cNvSpPr/>
          <p:nvPr/>
        </p:nvSpPr>
        <p:spPr>
          <a:xfrm>
            <a:off x="548640" y="3154680"/>
            <a:ext cx="2606040" cy="777240"/>
          </a:xfrm>
          <a:prstGeom prst="rect">
            <a:avLst/>
          </a:prstGeom>
          <a:solidFill>
            <a:srgbClr val="F2EFEA"/>
          </a:solidFill>
          <a:ln w="9525">
            <a:solidFill>
              <a:srgbClr val="E4DFD8"/>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DE" sz="20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7" name="Shape 15"/>
          <p:cNvSpPr/>
          <p:nvPr/>
        </p:nvSpPr>
        <p:spPr>
          <a:xfrm>
            <a:off x="3246120" y="3154680"/>
            <a:ext cx="4389120" cy="777240"/>
          </a:xfrm>
          <a:prstGeom prst="rect">
            <a:avLst/>
          </a:prstGeom>
          <a:solidFill>
            <a:srgbClr val="F2EFEA"/>
          </a:solidFill>
          <a:ln w="9525">
            <a:solidFill>
              <a:srgbClr val="E4DFD8"/>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DE" sz="20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8" name="Shape 16"/>
          <p:cNvSpPr/>
          <p:nvPr/>
        </p:nvSpPr>
        <p:spPr>
          <a:xfrm>
            <a:off x="7726680" y="3154680"/>
            <a:ext cx="3913632" cy="777240"/>
          </a:xfrm>
          <a:prstGeom prst="rect">
            <a:avLst/>
          </a:prstGeom>
          <a:solidFill>
            <a:srgbClr val="F2EFEA"/>
          </a:solidFill>
          <a:ln w="9525">
            <a:solidFill>
              <a:srgbClr val="E4DFD8"/>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DE" sz="20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9" name="Text 17"/>
          <p:cNvSpPr/>
          <p:nvPr/>
        </p:nvSpPr>
        <p:spPr>
          <a:xfrm>
            <a:off x="685800" y="3154680"/>
            <a:ext cx="2331720" cy="777240"/>
          </a:xfrm>
          <a:prstGeom prst="rect">
            <a:avLst/>
          </a:prstGeom>
          <a:noFill/>
          <a:ln/>
        </p:spPr>
        <p:txBody>
          <a:bodyPr wrap="square" lIns="0" tIns="0" rIns="0" bIns="0" rtlCol="0" anchor="ctr"/>
          <a:lstStyle/>
          <a:p>
            <a:pPr marL="0" marR="0" lvl="0" indent="0" algn="l" defTabSz="914400" rtl="0" eaLnBrk="1" fontAlgn="auto" latinLnBrk="0" hangingPunct="1">
              <a:lnSpc>
                <a:spcPct val="105000"/>
              </a:lnSpc>
              <a:spcBef>
                <a:spcPts val="0"/>
              </a:spcBef>
              <a:spcAft>
                <a:spcPts val="0"/>
              </a:spcAft>
              <a:buClrTx/>
              <a:buSzTx/>
              <a:buFontTx/>
              <a:buNone/>
              <a:tabLst/>
              <a:defRPr/>
            </a:pPr>
            <a:r>
              <a:rPr kumimoji="0" lang="en-US" sz="1400" b="1" i="0" u="none" strike="noStrike" kern="1200" cap="none" spc="0" normalizeH="0" baseline="0" noProof="0" dirty="0">
                <a:ln>
                  <a:noFill/>
                </a:ln>
                <a:solidFill>
                  <a:srgbClr val="2B241F"/>
                </a:solidFill>
                <a:effectLst/>
                <a:uLnTx/>
                <a:uFillTx/>
                <a:latin typeface="Calibri" pitchFamily="34" charset="0"/>
                <a:ea typeface="Calibri" pitchFamily="34" charset="-122"/>
                <a:cs typeface="Calibri" pitchFamily="34" charset="-120"/>
              </a:rPr>
              <a:t>Mindestkapital</a:t>
            </a:r>
            <a:endPar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0" name="Text 18"/>
          <p:cNvSpPr/>
          <p:nvPr/>
        </p:nvSpPr>
        <p:spPr>
          <a:xfrm>
            <a:off x="3383280" y="3154680"/>
            <a:ext cx="4114800" cy="777240"/>
          </a:xfrm>
          <a:prstGeom prst="rect">
            <a:avLst/>
          </a:prstGeom>
          <a:noFill/>
          <a:ln/>
        </p:spPr>
        <p:txBody>
          <a:bodyPr wrap="square" lIns="0" tIns="0" rIns="0" bIns="0" rtlCol="0" anchor="ctr"/>
          <a:lstStyle/>
          <a:p>
            <a:pPr marL="0" marR="0" lvl="0" indent="0" algn="l" defTabSz="914400" rtl="0" eaLnBrk="1" fontAlgn="auto" latinLnBrk="0" hangingPunct="1">
              <a:lnSpc>
                <a:spcPct val="105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6B6864"/>
                </a:solidFill>
                <a:effectLst/>
                <a:uLnTx/>
                <a:uFillTx/>
                <a:latin typeface="Calibri" pitchFamily="34" charset="0"/>
                <a:ea typeface="Calibri" pitchFamily="34" charset="-122"/>
                <a:cs typeface="Calibri" pitchFamily="34" charset="-120"/>
              </a:rPr>
              <a:t>Keine Regelung.</a:t>
            </a:r>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1" name="Text 19"/>
          <p:cNvSpPr/>
          <p:nvPr/>
        </p:nvSpPr>
        <p:spPr>
          <a:xfrm>
            <a:off x="7863840" y="3154680"/>
            <a:ext cx="3639312" cy="777240"/>
          </a:xfrm>
          <a:prstGeom prst="rect">
            <a:avLst/>
          </a:prstGeom>
          <a:noFill/>
          <a:ln/>
        </p:spPr>
        <p:txBody>
          <a:bodyPr wrap="square" lIns="0" tIns="0" rIns="0" bIns="0" rtlCol="0" anchor="ctr"/>
          <a:lstStyle/>
          <a:p>
            <a:pPr marL="0" marR="0" lvl="0" indent="0" algn="l" defTabSz="914400" rtl="0" eaLnBrk="1" fontAlgn="auto" latinLnBrk="0" hangingPunct="1">
              <a:lnSpc>
                <a:spcPct val="105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1F1A16"/>
                </a:solidFill>
                <a:effectLst/>
                <a:uLnTx/>
                <a:uFillTx/>
                <a:latin typeface="Calibri" pitchFamily="34" charset="0"/>
                <a:ea typeface="Calibri" pitchFamily="34" charset="-122"/>
                <a:cs typeface="Calibri" pitchFamily="34" charset="-120"/>
              </a:rPr>
              <a:t>85 % der Geschäftsguthaben bleiben erhalten; sonst wird die Auszahlung gestundet.</a:t>
            </a:r>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2" name="Shape 20"/>
          <p:cNvSpPr/>
          <p:nvPr/>
        </p:nvSpPr>
        <p:spPr>
          <a:xfrm>
            <a:off x="548640" y="3931920"/>
            <a:ext cx="2606040" cy="868680"/>
          </a:xfrm>
          <a:prstGeom prst="rect">
            <a:avLst/>
          </a:prstGeom>
          <a:solidFill>
            <a:srgbClr val="FFFFFF"/>
          </a:solidFill>
          <a:ln w="9525">
            <a:solidFill>
              <a:srgbClr val="E4DFD8"/>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DE" sz="20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3" name="Shape 21"/>
          <p:cNvSpPr/>
          <p:nvPr/>
        </p:nvSpPr>
        <p:spPr>
          <a:xfrm>
            <a:off x="3246120" y="3931920"/>
            <a:ext cx="4389120" cy="868680"/>
          </a:xfrm>
          <a:prstGeom prst="rect">
            <a:avLst/>
          </a:prstGeom>
          <a:solidFill>
            <a:srgbClr val="FFFFFF"/>
          </a:solidFill>
          <a:ln w="9525">
            <a:solidFill>
              <a:srgbClr val="E4DFD8"/>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DE" sz="20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4" name="Shape 22"/>
          <p:cNvSpPr/>
          <p:nvPr/>
        </p:nvSpPr>
        <p:spPr>
          <a:xfrm>
            <a:off x="7726680" y="3931920"/>
            <a:ext cx="3913632" cy="868680"/>
          </a:xfrm>
          <a:prstGeom prst="rect">
            <a:avLst/>
          </a:prstGeom>
          <a:solidFill>
            <a:srgbClr val="FFFFFF"/>
          </a:solidFill>
          <a:ln w="9525">
            <a:solidFill>
              <a:srgbClr val="E4DFD8"/>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DE" sz="20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5" name="Text 23"/>
          <p:cNvSpPr/>
          <p:nvPr/>
        </p:nvSpPr>
        <p:spPr>
          <a:xfrm>
            <a:off x="685800" y="3931920"/>
            <a:ext cx="2331720" cy="868680"/>
          </a:xfrm>
          <a:prstGeom prst="rect">
            <a:avLst/>
          </a:prstGeom>
          <a:noFill/>
          <a:ln/>
        </p:spPr>
        <p:txBody>
          <a:bodyPr wrap="square" lIns="0" tIns="0" rIns="0" bIns="0" rtlCol="0" anchor="ctr"/>
          <a:lstStyle/>
          <a:p>
            <a:pPr marL="0" marR="0" lvl="0" indent="0" algn="l" defTabSz="914400" rtl="0" eaLnBrk="1" fontAlgn="auto" latinLnBrk="0" hangingPunct="1">
              <a:lnSpc>
                <a:spcPct val="105000"/>
              </a:lnSpc>
              <a:spcBef>
                <a:spcPts val="0"/>
              </a:spcBef>
              <a:spcAft>
                <a:spcPts val="0"/>
              </a:spcAft>
              <a:buClrTx/>
              <a:buSzTx/>
              <a:buFontTx/>
              <a:buNone/>
              <a:tabLst/>
              <a:defRPr/>
            </a:pPr>
            <a:r>
              <a:rPr kumimoji="0" lang="en-US" sz="1400" b="1" i="0" u="none" strike="noStrike" kern="1200" cap="none" spc="0" normalizeH="0" baseline="0" noProof="0" dirty="0">
                <a:ln>
                  <a:noFill/>
                </a:ln>
                <a:solidFill>
                  <a:srgbClr val="2B241F"/>
                </a:solidFill>
                <a:effectLst/>
                <a:uLnTx/>
                <a:uFillTx/>
                <a:latin typeface="Calibri" pitchFamily="34" charset="0"/>
                <a:ea typeface="Calibri" pitchFamily="34" charset="-122"/>
                <a:cs typeface="Calibri" pitchFamily="34" charset="-120"/>
              </a:rPr>
              <a:t>Verbundene Mitglieder</a:t>
            </a:r>
            <a:endPar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6" name="Text 24"/>
          <p:cNvSpPr/>
          <p:nvPr/>
        </p:nvSpPr>
        <p:spPr>
          <a:xfrm>
            <a:off x="3383280" y="3931920"/>
            <a:ext cx="4114800" cy="868680"/>
          </a:xfrm>
          <a:prstGeom prst="rect">
            <a:avLst/>
          </a:prstGeom>
          <a:noFill/>
          <a:ln/>
        </p:spPr>
        <p:txBody>
          <a:bodyPr wrap="square" lIns="0" tIns="0" rIns="0" bIns="0" rtlCol="0" anchor="ctr"/>
          <a:lstStyle/>
          <a:p>
            <a:pPr marL="0" marR="0" lvl="0" indent="0" algn="l" defTabSz="914400" rtl="0" eaLnBrk="1" fontAlgn="auto" latinLnBrk="0" hangingPunct="1">
              <a:lnSpc>
                <a:spcPct val="105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6B6864"/>
                </a:solidFill>
                <a:effectLst/>
                <a:uLnTx/>
                <a:uFillTx/>
                <a:latin typeface="Calibri" pitchFamily="34" charset="0"/>
                <a:ea typeface="Calibri" pitchFamily="34" charset="-122"/>
                <a:cs typeface="Calibri" pitchFamily="34" charset="-120"/>
              </a:rPr>
              <a:t>Jedes Mitglied wird einzeln betrachtet.</a:t>
            </a:r>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7" name="Text 25"/>
          <p:cNvSpPr/>
          <p:nvPr/>
        </p:nvSpPr>
        <p:spPr>
          <a:xfrm>
            <a:off x="7863840" y="3931920"/>
            <a:ext cx="3639312" cy="868680"/>
          </a:xfrm>
          <a:prstGeom prst="rect">
            <a:avLst/>
          </a:prstGeom>
          <a:noFill/>
          <a:ln/>
        </p:spPr>
        <p:txBody>
          <a:bodyPr wrap="square" lIns="0" tIns="0" rIns="0" bIns="0" rtlCol="0" anchor="ctr"/>
          <a:lstStyle/>
          <a:p>
            <a:pPr marL="0" marR="0" lvl="0" indent="0" algn="l" defTabSz="914400" rtl="0" eaLnBrk="1" fontAlgn="auto" latinLnBrk="0" hangingPunct="1">
              <a:lnSpc>
                <a:spcPct val="105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1F1A16"/>
                </a:solidFill>
                <a:effectLst/>
                <a:uLnTx/>
                <a:uFillTx/>
                <a:latin typeface="Calibri" pitchFamily="34" charset="0"/>
                <a:ea typeface="Calibri" pitchFamily="34" charset="-122"/>
                <a:cs typeface="Calibri" pitchFamily="34" charset="-120"/>
              </a:rPr>
              <a:t>Gemeinsam betrachtet: max. 5.000 € Auszahlung pro Jahr für die ganze Gruppe.</a:t>
            </a:r>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8" name="Shape 26"/>
          <p:cNvSpPr/>
          <p:nvPr/>
        </p:nvSpPr>
        <p:spPr>
          <a:xfrm>
            <a:off x="548640" y="4800600"/>
            <a:ext cx="2606040" cy="777240"/>
          </a:xfrm>
          <a:prstGeom prst="rect">
            <a:avLst/>
          </a:prstGeom>
          <a:solidFill>
            <a:srgbClr val="F2EFEA"/>
          </a:solidFill>
          <a:ln w="9525">
            <a:solidFill>
              <a:srgbClr val="E4DFD8"/>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DE" sz="20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9" name="Shape 27"/>
          <p:cNvSpPr/>
          <p:nvPr/>
        </p:nvSpPr>
        <p:spPr>
          <a:xfrm>
            <a:off x="3246120" y="4800600"/>
            <a:ext cx="4389120" cy="777240"/>
          </a:xfrm>
          <a:prstGeom prst="rect">
            <a:avLst/>
          </a:prstGeom>
          <a:solidFill>
            <a:srgbClr val="F2EFEA"/>
          </a:solidFill>
          <a:ln w="9525">
            <a:solidFill>
              <a:srgbClr val="E4DFD8"/>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DE" sz="20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0" name="Shape 28"/>
          <p:cNvSpPr/>
          <p:nvPr/>
        </p:nvSpPr>
        <p:spPr>
          <a:xfrm>
            <a:off x="7726680" y="4800600"/>
            <a:ext cx="3913632" cy="777240"/>
          </a:xfrm>
          <a:prstGeom prst="rect">
            <a:avLst/>
          </a:prstGeom>
          <a:solidFill>
            <a:srgbClr val="F2EFEA"/>
          </a:solidFill>
          <a:ln w="9525">
            <a:solidFill>
              <a:srgbClr val="E4DFD8"/>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DE" sz="20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1" name="Text 29"/>
          <p:cNvSpPr/>
          <p:nvPr/>
        </p:nvSpPr>
        <p:spPr>
          <a:xfrm>
            <a:off x="685800" y="4800600"/>
            <a:ext cx="2331720" cy="777240"/>
          </a:xfrm>
          <a:prstGeom prst="rect">
            <a:avLst/>
          </a:prstGeom>
          <a:noFill/>
          <a:ln/>
        </p:spPr>
        <p:txBody>
          <a:bodyPr wrap="square" lIns="0" tIns="0" rIns="0" bIns="0" rtlCol="0" anchor="ctr"/>
          <a:lstStyle/>
          <a:p>
            <a:pPr marL="0" marR="0" lvl="0" indent="0" algn="l" defTabSz="914400" rtl="0" eaLnBrk="1" fontAlgn="auto" latinLnBrk="0" hangingPunct="1">
              <a:lnSpc>
                <a:spcPct val="105000"/>
              </a:lnSpc>
              <a:spcBef>
                <a:spcPts val="0"/>
              </a:spcBef>
              <a:spcAft>
                <a:spcPts val="0"/>
              </a:spcAft>
              <a:buClrTx/>
              <a:buSzTx/>
              <a:buFontTx/>
              <a:buNone/>
              <a:tabLst/>
              <a:defRPr/>
            </a:pPr>
            <a:r>
              <a:rPr kumimoji="0" lang="en-US" sz="1400" b="1" i="0" u="none" strike="noStrike" kern="1200" cap="none" spc="0" normalizeH="0" baseline="0" noProof="0" dirty="0">
                <a:ln>
                  <a:noFill/>
                </a:ln>
                <a:solidFill>
                  <a:srgbClr val="2B241F"/>
                </a:solidFill>
                <a:effectLst/>
                <a:uLnTx/>
                <a:uFillTx/>
                <a:latin typeface="Calibri" pitchFamily="34" charset="0"/>
                <a:ea typeface="Calibri" pitchFamily="34" charset="-122"/>
                <a:cs typeface="Calibri" pitchFamily="34" charset="-120"/>
              </a:rPr>
              <a:t>Kündigungsfrist (§5)</a:t>
            </a:r>
            <a:endPar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2" name="Text 30"/>
          <p:cNvSpPr/>
          <p:nvPr/>
        </p:nvSpPr>
        <p:spPr>
          <a:xfrm>
            <a:off x="3383280" y="4800600"/>
            <a:ext cx="4114800" cy="777240"/>
          </a:xfrm>
          <a:prstGeom prst="rect">
            <a:avLst/>
          </a:prstGeom>
          <a:noFill/>
          <a:ln/>
        </p:spPr>
        <p:txBody>
          <a:bodyPr wrap="square" lIns="0" tIns="0" rIns="0" bIns="0" rtlCol="0" anchor="ctr"/>
          <a:lstStyle/>
          <a:p>
            <a:pPr marL="0" marR="0" lvl="0" indent="0" algn="l" defTabSz="914400" rtl="0" eaLnBrk="1" fontAlgn="auto" latinLnBrk="0" hangingPunct="1">
              <a:lnSpc>
                <a:spcPct val="105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6B6864"/>
                </a:solidFill>
                <a:effectLst/>
                <a:uLnTx/>
                <a:uFillTx/>
                <a:latin typeface="Calibri" pitchFamily="34" charset="0"/>
                <a:ea typeface="Calibri" pitchFamily="34" charset="-122"/>
                <a:cs typeface="Calibri" pitchFamily="34" charset="-120"/>
              </a:rPr>
              <a:t>Zwei Jahre, zum Schluss eines Geschäftsjahres.</a:t>
            </a:r>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3" name="Text 31"/>
          <p:cNvSpPr/>
          <p:nvPr/>
        </p:nvSpPr>
        <p:spPr>
          <a:xfrm>
            <a:off x="7863840" y="4800600"/>
            <a:ext cx="3639312" cy="777240"/>
          </a:xfrm>
          <a:prstGeom prst="rect">
            <a:avLst/>
          </a:prstGeom>
          <a:noFill/>
          <a:ln/>
        </p:spPr>
        <p:txBody>
          <a:bodyPr wrap="square" lIns="0" tIns="0" rIns="0" bIns="0" rtlCol="0" anchor="ctr"/>
          <a:lstStyle/>
          <a:p>
            <a:pPr marL="0" marR="0" lvl="0" indent="0" algn="l" defTabSz="914400" rtl="0" eaLnBrk="1" fontAlgn="auto" latinLnBrk="0" hangingPunct="1">
              <a:lnSpc>
                <a:spcPct val="105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1F1A16"/>
                </a:solidFill>
                <a:effectLst/>
                <a:uLnTx/>
                <a:uFillTx/>
                <a:latin typeface="Calibri" pitchFamily="34" charset="0"/>
                <a:ea typeface="Calibri" pitchFamily="34" charset="-122"/>
                <a:cs typeface="Calibri" pitchFamily="34" charset="-120"/>
              </a:rPr>
              <a:t>Unverändert zwei Jahre – Zeitpunkt des Wirksamwerdens nur klarer formuliert.</a:t>
            </a:r>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4" name="Text 32"/>
          <p:cNvSpPr/>
          <p:nvPr/>
        </p:nvSpPr>
        <p:spPr>
          <a:xfrm>
            <a:off x="548640" y="6473952"/>
            <a:ext cx="7315200" cy="274320"/>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dirty="0">
                <a:ln>
                  <a:noFill/>
                </a:ln>
                <a:solidFill>
                  <a:srgbClr val="726C66"/>
                </a:solidFill>
                <a:effectLst/>
                <a:uLnTx/>
                <a:uFillTx/>
                <a:latin typeface="Calibri" pitchFamily="34" charset="0"/>
                <a:ea typeface="Calibri" pitchFamily="34" charset="-122"/>
                <a:cs typeface="Calibri" pitchFamily="34" charset="-120"/>
              </a:rPr>
              <a:t>Bürgerhaus Löwen eG  ·  Generalversammlung 27.06.2026</a:t>
            </a:r>
            <a:endParaRPr kumimoji="0" lang="en-US" sz="9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5" name="Text 33"/>
          <p:cNvSpPr/>
          <p:nvPr/>
        </p:nvSpPr>
        <p:spPr>
          <a:xfrm>
            <a:off x="10725912" y="6473952"/>
            <a:ext cx="914400" cy="274320"/>
          </a:xfrm>
          <a:prstGeom prst="rect">
            <a:avLst/>
          </a:prstGeom>
          <a:noFill/>
          <a:ln/>
        </p:spPr>
        <p:txBody>
          <a:bodyPr wrap="square" lIns="0" tIns="0" rIns="0" bIns="0" rtlCol="0" anchor="ct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dirty="0">
                <a:ln>
                  <a:noFill/>
                </a:ln>
                <a:solidFill>
                  <a:srgbClr val="726C66"/>
                </a:solidFill>
                <a:effectLst/>
                <a:uLnTx/>
                <a:uFillTx/>
                <a:latin typeface="Calibri" pitchFamily="34" charset="0"/>
                <a:ea typeface="Calibri" pitchFamily="34" charset="-122"/>
                <a:cs typeface="Calibri" pitchFamily="34" charset="-120"/>
              </a:rPr>
              <a:t>49</a:t>
            </a:r>
            <a:endParaRPr kumimoji="0" lang="en-US" sz="9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548640" y="457200"/>
            <a:ext cx="10515600" cy="640080"/>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000" b="1" i="0" u="none" strike="noStrike" kern="1200" cap="none" spc="0" normalizeH="0" baseline="0" noProof="0" dirty="0">
                <a:ln>
                  <a:noFill/>
                </a:ln>
                <a:solidFill>
                  <a:srgbClr val="2B241F"/>
                </a:solidFill>
                <a:effectLst/>
                <a:uLnTx/>
                <a:uFillTx/>
                <a:latin typeface="Cambria" pitchFamily="34" charset="0"/>
                <a:ea typeface="Cambria" pitchFamily="34" charset="-122"/>
                <a:cs typeface="Cambria" pitchFamily="34" charset="-120"/>
              </a:rPr>
              <a:t>Wichtig zu wissen</a:t>
            </a:r>
            <a:endParaRPr kumimoji="0" lang="en-US" sz="30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Text 1"/>
          <p:cNvSpPr/>
          <p:nvPr/>
        </p:nvSpPr>
        <p:spPr>
          <a:xfrm>
            <a:off x="548640" y="1033272"/>
            <a:ext cx="10515600" cy="365760"/>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726C66"/>
                </a:solidFill>
                <a:effectLst/>
                <a:uLnTx/>
                <a:uFillTx/>
                <a:latin typeface="Calibri" pitchFamily="34" charset="0"/>
                <a:ea typeface="Calibri" pitchFamily="34" charset="-122"/>
                <a:cs typeface="Calibri" pitchFamily="34" charset="-120"/>
              </a:rPr>
              <a:t>Was die Änderung für Mitglieder konkret bedeutet</a:t>
            </a:r>
            <a:endPar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4" name="Shape 2"/>
          <p:cNvSpPr/>
          <p:nvPr/>
        </p:nvSpPr>
        <p:spPr>
          <a:xfrm>
            <a:off x="548640" y="1737360"/>
            <a:ext cx="6035040" cy="4206240"/>
          </a:xfrm>
          <a:prstGeom prst="roundRect">
            <a:avLst>
              <a:gd name="adj" fmla="val 1739"/>
            </a:avLst>
          </a:prstGeom>
          <a:solidFill>
            <a:srgbClr val="EEF3EF"/>
          </a:solidFill>
          <a:ln/>
          <a:effectLst>
            <a:outerShdw blurRad="101600" dist="38100" dir="2700000" algn="bl" rotWithShape="0">
              <a:srgbClr val="000000">
                <a:alpha val="18000"/>
              </a:srgbClr>
            </a:outerShdw>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DE" sz="20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 name="Shape 3"/>
          <p:cNvSpPr/>
          <p:nvPr/>
        </p:nvSpPr>
        <p:spPr>
          <a:xfrm>
            <a:off x="896112" y="2084832"/>
            <a:ext cx="822960" cy="822960"/>
          </a:xfrm>
          <a:prstGeom prst="ellipse">
            <a:avLst/>
          </a:prstGeom>
          <a:solidFill>
            <a:srgbClr val="5C7A5E"/>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DE" sz="20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6" name="Image 0" descr="icon_check_white.png"/>
          <p:cNvPicPr>
            <a:picLocks noChangeAspect="1"/>
          </p:cNvPicPr>
          <p:nvPr/>
        </p:nvPicPr>
        <p:blipFill>
          <a:blip r:embed="rId3"/>
          <a:stretch>
            <a:fillRect/>
          </a:stretch>
        </p:blipFill>
        <p:spPr>
          <a:xfrm>
            <a:off x="1152144" y="2340864"/>
            <a:ext cx="310896" cy="310896"/>
          </a:xfrm>
          <a:prstGeom prst="rect">
            <a:avLst/>
          </a:prstGeom>
        </p:spPr>
      </p:pic>
      <p:sp>
        <p:nvSpPr>
          <p:cNvPr id="7" name="Text 4"/>
          <p:cNvSpPr/>
          <p:nvPr/>
        </p:nvSpPr>
        <p:spPr>
          <a:xfrm>
            <a:off x="1874520" y="2084832"/>
            <a:ext cx="4526280" cy="822960"/>
          </a:xfrm>
          <a:prstGeom prst="rect">
            <a:avLst/>
          </a:prstGeom>
          <a:noFill/>
          <a:ln/>
        </p:spPr>
        <p:txBody>
          <a:bodyPr wrap="square" lIns="0" tIns="0" rIns="0" bIns="0" rtlCol="0" anchor="ctr"/>
          <a:lstStyle/>
          <a:p>
            <a:pPr marL="0" marR="0" lvl="0" indent="0" algn="l" defTabSz="914400" rtl="0" eaLnBrk="1" fontAlgn="auto" latinLnBrk="0" hangingPunct="1">
              <a:lnSpc>
                <a:spcPct val="105000"/>
              </a:lnSpc>
              <a:spcBef>
                <a:spcPts val="0"/>
              </a:spcBef>
              <a:spcAft>
                <a:spcPts val="0"/>
              </a:spcAft>
              <a:buClrTx/>
              <a:buSzTx/>
              <a:buFontTx/>
              <a:buNone/>
              <a:tabLst/>
              <a:defRPr/>
            </a:pPr>
            <a:r>
              <a:rPr kumimoji="0" lang="en-US" b="1" i="0" u="none" strike="noStrike" kern="1200" cap="none" spc="0" normalizeH="0" baseline="0" noProof="0" dirty="0">
                <a:ln>
                  <a:noFill/>
                </a:ln>
                <a:solidFill>
                  <a:srgbClr val="2B241F"/>
                </a:solidFill>
                <a:effectLst/>
                <a:uLnTx/>
                <a:uFillTx/>
                <a:latin typeface="Calibri" pitchFamily="34" charset="0"/>
                <a:ea typeface="Calibri" pitchFamily="34" charset="-122"/>
                <a:cs typeface="Calibri" pitchFamily="34" charset="-120"/>
              </a:rPr>
              <a:t>Der Auszahlungsanspruch bleibt vollständig erhalten</a:t>
            </a:r>
            <a:endParaRPr kumimoji="0" lang="en-US"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8" name="Text 5"/>
          <p:cNvSpPr/>
          <p:nvPr/>
        </p:nvSpPr>
        <p:spPr>
          <a:xfrm>
            <a:off x="896112" y="3154680"/>
            <a:ext cx="5349240" cy="1554480"/>
          </a:xfrm>
          <a:prstGeom prst="rect">
            <a:avLst/>
          </a:prstGeom>
          <a:noFill/>
          <a:ln/>
        </p:spPr>
        <p:txBody>
          <a:bodyPr wrap="square" lIns="0" tIns="0" rIns="0" bIns="0" rtlCol="0" anchor="ctr"/>
          <a:lstStyle/>
          <a:p>
            <a:pPr marL="0" marR="0" lvl="0" indent="0" algn="l" defTabSz="914400" rtl="0" eaLnBrk="1" fontAlgn="auto" latinLnBrk="0" hangingPunct="1">
              <a:lnSpc>
                <a:spcPct val="12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2F4A33"/>
                </a:solidFill>
                <a:effectLst/>
                <a:uLnTx/>
                <a:uFillTx/>
                <a:latin typeface="Calibri" pitchFamily="34" charset="0"/>
                <a:ea typeface="Calibri" pitchFamily="34" charset="-122"/>
                <a:cs typeface="Calibri" pitchFamily="34" charset="-120"/>
              </a:rPr>
              <a:t>Die neuen Regelungen schränken den Anspruch auf Auszahlung des Geschäftsguthabens nicht ein. Sie regeln ausschließlich den Zeitpunkt der Auszahlung – zum Schutz der finanziellen Stabilität und damit aller Mitglieder.</a:t>
            </a:r>
            <a:endPar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9" name="Shape 6"/>
          <p:cNvSpPr/>
          <p:nvPr/>
        </p:nvSpPr>
        <p:spPr>
          <a:xfrm>
            <a:off x="896112" y="4800600"/>
            <a:ext cx="5349240" cy="0"/>
          </a:xfrm>
          <a:prstGeom prst="line">
            <a:avLst/>
          </a:prstGeom>
          <a:noFill/>
          <a:ln w="12700">
            <a:solidFill>
              <a:srgbClr val="C7D8C9"/>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DE" sz="20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0" name="Text 7"/>
          <p:cNvSpPr/>
          <p:nvPr/>
        </p:nvSpPr>
        <p:spPr>
          <a:xfrm>
            <a:off x="896112" y="4937760"/>
            <a:ext cx="5349240" cy="822960"/>
          </a:xfrm>
          <a:prstGeom prst="rect">
            <a:avLst/>
          </a:prstGeom>
          <a:noFill/>
          <a:ln/>
        </p:spPr>
        <p:txBody>
          <a:bodyPr wrap="square" lIns="0" tIns="0" rIns="0" bIns="0" rtlCol="0" anchor="ctr"/>
          <a:lstStyle/>
          <a:p>
            <a:pPr marL="0" marR="0" lvl="0" indent="0" algn="l" defTabSz="914400" rtl="0" eaLnBrk="1" fontAlgn="auto" latinLnBrk="0" hangingPunct="1">
              <a:lnSpc>
                <a:spcPct val="115000"/>
              </a:lnSpc>
              <a:spcBef>
                <a:spcPts val="0"/>
              </a:spcBef>
              <a:spcAft>
                <a:spcPts val="0"/>
              </a:spcAft>
              <a:buClrTx/>
              <a:buSzTx/>
              <a:buFontTx/>
              <a:buNone/>
              <a:tabLst/>
              <a:defRPr/>
            </a:pPr>
            <a:r>
              <a:rPr kumimoji="0" lang="en-US" sz="1400" b="0" i="1" u="none" strike="noStrike" kern="1200" cap="none" spc="0" normalizeH="0" baseline="0" noProof="0" dirty="0">
                <a:ln>
                  <a:noFill/>
                </a:ln>
                <a:solidFill>
                  <a:srgbClr val="2F4A33"/>
                </a:solidFill>
                <a:effectLst/>
                <a:uLnTx/>
                <a:uFillTx/>
                <a:latin typeface="Calibri" pitchFamily="34" charset="0"/>
                <a:ea typeface="Calibri" pitchFamily="34" charset="-122"/>
                <a:cs typeface="Calibri" pitchFamily="34" charset="-120"/>
              </a:rPr>
              <a:t>Betrifft ausschließlich künftige Austritte / Kündigungen – nicht die Mitgliedschaft selbst.</a:t>
            </a:r>
            <a:endPar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1" name="Shape 8"/>
          <p:cNvSpPr/>
          <p:nvPr/>
        </p:nvSpPr>
        <p:spPr>
          <a:xfrm>
            <a:off x="6858000" y="1737360"/>
            <a:ext cx="4800600" cy="1344168"/>
          </a:xfrm>
          <a:prstGeom prst="roundRect">
            <a:avLst>
              <a:gd name="adj" fmla="val 4762"/>
            </a:avLst>
          </a:prstGeom>
          <a:solidFill>
            <a:srgbClr val="F2EFEA"/>
          </a:solidFill>
          <a:ln/>
          <a:effectLst>
            <a:outerShdw blurRad="63500" dist="25400" dir="2700000" algn="bl" rotWithShape="0">
              <a:srgbClr val="000000">
                <a:alpha val="18000"/>
              </a:srgbClr>
            </a:outerShdw>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DE" sz="20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2" name="Shape 9"/>
          <p:cNvSpPr/>
          <p:nvPr/>
        </p:nvSpPr>
        <p:spPr>
          <a:xfrm>
            <a:off x="7086600" y="2089404"/>
            <a:ext cx="640080" cy="640080"/>
          </a:xfrm>
          <a:prstGeom prst="ellipse">
            <a:avLst/>
          </a:prstGeom>
          <a:solidFill>
            <a:srgbClr val="C2693D"/>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DE" sz="20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13" name="Image 1" descr="icon_balance_white.png"/>
          <p:cNvPicPr>
            <a:picLocks noChangeAspect="1"/>
          </p:cNvPicPr>
          <p:nvPr/>
        </p:nvPicPr>
        <p:blipFill>
          <a:blip r:embed="rId4"/>
          <a:stretch>
            <a:fillRect/>
          </a:stretch>
        </p:blipFill>
        <p:spPr>
          <a:xfrm>
            <a:off x="7269480" y="2272284"/>
            <a:ext cx="274320" cy="274320"/>
          </a:xfrm>
          <a:prstGeom prst="rect">
            <a:avLst/>
          </a:prstGeom>
        </p:spPr>
      </p:pic>
      <p:sp>
        <p:nvSpPr>
          <p:cNvPr id="14" name="Text 10"/>
          <p:cNvSpPr/>
          <p:nvPr/>
        </p:nvSpPr>
        <p:spPr>
          <a:xfrm>
            <a:off x="7863840" y="1865376"/>
            <a:ext cx="3611880" cy="365760"/>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srgbClr val="2B241F"/>
                </a:solidFill>
                <a:effectLst/>
                <a:uLnTx/>
                <a:uFillTx/>
                <a:latin typeface="Calibri" pitchFamily="34" charset="0"/>
                <a:ea typeface="Calibri" pitchFamily="34" charset="-122"/>
                <a:cs typeface="Calibri" pitchFamily="34" charset="-120"/>
              </a:rPr>
              <a:t>Gleichbehandlung aller Mitglieder</a:t>
            </a:r>
            <a:endPar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5" name="Text 11"/>
          <p:cNvSpPr/>
          <p:nvPr/>
        </p:nvSpPr>
        <p:spPr>
          <a:xfrm>
            <a:off x="7863840" y="2212848"/>
            <a:ext cx="3611880" cy="795528"/>
          </a:xfrm>
          <a:prstGeom prst="rect">
            <a:avLst/>
          </a:prstGeom>
          <a:noFill/>
          <a:ln/>
        </p:spPr>
        <p:txBody>
          <a:bodyPr wrap="square" lIns="0" tIns="0" rIns="0" bIns="0" rtlCol="0" anchor="ctr"/>
          <a:lstStyle/>
          <a:p>
            <a:pPr marL="0" marR="0" lvl="0" indent="0" algn="l" defTabSz="914400" rtl="0" eaLnBrk="1" fontAlgn="auto" latinLnBrk="0" hangingPunct="1">
              <a:lnSpc>
                <a:spcPct val="11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473F38"/>
                </a:solidFill>
                <a:effectLst/>
                <a:uLnTx/>
                <a:uFillTx/>
                <a:latin typeface="Calibri" pitchFamily="34" charset="0"/>
                <a:ea typeface="Calibri" pitchFamily="34" charset="-122"/>
                <a:cs typeface="Calibri" pitchFamily="34" charset="-120"/>
              </a:rPr>
              <a:t>Die Regelungen gelten einheitlich für alle Mitglieder der Genossenschaft.</a:t>
            </a:r>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6" name="Shape 12"/>
          <p:cNvSpPr/>
          <p:nvPr/>
        </p:nvSpPr>
        <p:spPr>
          <a:xfrm>
            <a:off x="6858000" y="3246120"/>
            <a:ext cx="4800600" cy="1344168"/>
          </a:xfrm>
          <a:prstGeom prst="roundRect">
            <a:avLst>
              <a:gd name="adj" fmla="val 4762"/>
            </a:avLst>
          </a:prstGeom>
          <a:solidFill>
            <a:srgbClr val="F2EFEA"/>
          </a:solidFill>
          <a:ln/>
          <a:effectLst>
            <a:outerShdw blurRad="63500" dist="25400" dir="2700000" algn="bl" rotWithShape="0">
              <a:srgbClr val="000000">
                <a:alpha val="18000"/>
              </a:srgbClr>
            </a:outerShdw>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DE" sz="20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7" name="Shape 13"/>
          <p:cNvSpPr/>
          <p:nvPr/>
        </p:nvSpPr>
        <p:spPr>
          <a:xfrm>
            <a:off x="7086600" y="3598164"/>
            <a:ext cx="640080" cy="640080"/>
          </a:xfrm>
          <a:prstGeom prst="ellipse">
            <a:avLst/>
          </a:prstGeom>
          <a:solidFill>
            <a:srgbClr val="C2693D"/>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DE" sz="20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18" name="Image 2" descr="icon_userfriends_white.png"/>
          <p:cNvPicPr>
            <a:picLocks noChangeAspect="1"/>
          </p:cNvPicPr>
          <p:nvPr/>
        </p:nvPicPr>
        <p:blipFill>
          <a:blip r:embed="rId5"/>
          <a:stretch>
            <a:fillRect/>
          </a:stretch>
        </p:blipFill>
        <p:spPr>
          <a:xfrm>
            <a:off x="7269480" y="3781044"/>
            <a:ext cx="274320" cy="274320"/>
          </a:xfrm>
          <a:prstGeom prst="rect">
            <a:avLst/>
          </a:prstGeom>
        </p:spPr>
      </p:pic>
      <p:sp>
        <p:nvSpPr>
          <p:cNvPr id="19" name="Text 14"/>
          <p:cNvSpPr/>
          <p:nvPr/>
        </p:nvSpPr>
        <p:spPr>
          <a:xfrm>
            <a:off x="7863840" y="3374136"/>
            <a:ext cx="3611880" cy="365760"/>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srgbClr val="2B241F"/>
                </a:solidFill>
                <a:effectLst/>
                <a:uLnTx/>
                <a:uFillTx/>
                <a:latin typeface="Calibri" pitchFamily="34" charset="0"/>
                <a:ea typeface="Calibri" pitchFamily="34" charset="-122"/>
                <a:cs typeface="Calibri" pitchFamily="34" charset="-120"/>
              </a:rPr>
              <a:t>Verbundene Mitglieder zählen zusammen</a:t>
            </a:r>
            <a:endPar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0" name="Text 15"/>
          <p:cNvSpPr/>
          <p:nvPr/>
        </p:nvSpPr>
        <p:spPr>
          <a:xfrm>
            <a:off x="7863840" y="3721608"/>
            <a:ext cx="3611880" cy="795528"/>
          </a:xfrm>
          <a:prstGeom prst="rect">
            <a:avLst/>
          </a:prstGeom>
          <a:noFill/>
          <a:ln/>
        </p:spPr>
        <p:txBody>
          <a:bodyPr wrap="square" lIns="0" tIns="0" rIns="0" bIns="0" rtlCol="0" anchor="ctr"/>
          <a:lstStyle/>
          <a:p>
            <a:pPr marL="0" marR="0" lvl="0" indent="0" algn="l" defTabSz="914400" rtl="0" eaLnBrk="1" fontAlgn="auto" latinLnBrk="0" hangingPunct="1">
              <a:lnSpc>
                <a:spcPct val="11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473F38"/>
                </a:solidFill>
                <a:effectLst/>
                <a:uLnTx/>
                <a:uFillTx/>
                <a:latin typeface="Calibri" pitchFamily="34" charset="0"/>
                <a:ea typeface="Calibri" pitchFamily="34" charset="-122"/>
                <a:cs typeface="Calibri" pitchFamily="34" charset="-120"/>
              </a:rPr>
              <a:t>Ehepaare, Lebenspartner und verbundene Gesellschaften werden bei der Auszahlung gemeinsam betrachtet.</a:t>
            </a:r>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1" name="Shape 16"/>
          <p:cNvSpPr/>
          <p:nvPr/>
        </p:nvSpPr>
        <p:spPr>
          <a:xfrm>
            <a:off x="6858000" y="4754880"/>
            <a:ext cx="4800600" cy="1344168"/>
          </a:xfrm>
          <a:prstGeom prst="roundRect">
            <a:avLst>
              <a:gd name="adj" fmla="val 4762"/>
            </a:avLst>
          </a:prstGeom>
          <a:solidFill>
            <a:srgbClr val="F2EFEA"/>
          </a:solidFill>
          <a:ln/>
          <a:effectLst>
            <a:outerShdw blurRad="63500" dist="25400" dir="2700000" algn="bl" rotWithShape="0">
              <a:srgbClr val="000000">
                <a:alpha val="18000"/>
              </a:srgbClr>
            </a:outerShdw>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DE" sz="20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2" name="Shape 17"/>
          <p:cNvSpPr/>
          <p:nvPr/>
        </p:nvSpPr>
        <p:spPr>
          <a:xfrm>
            <a:off x="7086600" y="5106924"/>
            <a:ext cx="640080" cy="640080"/>
          </a:xfrm>
          <a:prstGeom prst="ellipse">
            <a:avLst/>
          </a:prstGeom>
          <a:solidFill>
            <a:srgbClr val="C2693D"/>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DE" sz="20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23" name="Image 3" descr="icon_info_white.png"/>
          <p:cNvPicPr>
            <a:picLocks noChangeAspect="1"/>
          </p:cNvPicPr>
          <p:nvPr/>
        </p:nvPicPr>
        <p:blipFill>
          <a:blip r:embed="rId6"/>
          <a:stretch>
            <a:fillRect/>
          </a:stretch>
        </p:blipFill>
        <p:spPr>
          <a:xfrm>
            <a:off x="7269480" y="5289804"/>
            <a:ext cx="274320" cy="274320"/>
          </a:xfrm>
          <a:prstGeom prst="rect">
            <a:avLst/>
          </a:prstGeom>
        </p:spPr>
      </p:pic>
      <p:sp>
        <p:nvSpPr>
          <p:cNvPr id="24" name="Text 18"/>
          <p:cNvSpPr/>
          <p:nvPr/>
        </p:nvSpPr>
        <p:spPr>
          <a:xfrm>
            <a:off x="7863840" y="4882896"/>
            <a:ext cx="3611880" cy="365760"/>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srgbClr val="2B241F"/>
                </a:solidFill>
                <a:effectLst/>
                <a:uLnTx/>
                <a:uFillTx/>
                <a:latin typeface="Calibri" pitchFamily="34" charset="0"/>
                <a:ea typeface="Calibri" pitchFamily="34" charset="-122"/>
                <a:cs typeface="Calibri" pitchFamily="34" charset="-120"/>
              </a:rPr>
              <a:t>Vorstand &amp; Aufsichtsrat erhalten Spielraum</a:t>
            </a:r>
            <a:endPar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5" name="Text 19"/>
          <p:cNvSpPr/>
          <p:nvPr/>
        </p:nvSpPr>
        <p:spPr>
          <a:xfrm>
            <a:off x="7863840" y="5230368"/>
            <a:ext cx="3611880" cy="795528"/>
          </a:xfrm>
          <a:prstGeom prst="rect">
            <a:avLst/>
          </a:prstGeom>
          <a:noFill/>
          <a:ln/>
        </p:spPr>
        <p:txBody>
          <a:bodyPr wrap="square" lIns="0" tIns="0" rIns="0" bIns="0" rtlCol="0" anchor="ctr"/>
          <a:lstStyle/>
          <a:p>
            <a:pPr marL="0" marR="0" lvl="0" indent="0" algn="l" defTabSz="914400" rtl="0" eaLnBrk="1" fontAlgn="auto" latinLnBrk="0" hangingPunct="1">
              <a:lnSpc>
                <a:spcPct val="11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473F38"/>
                </a:solidFill>
                <a:effectLst/>
                <a:uLnTx/>
                <a:uFillTx/>
                <a:latin typeface="Calibri" pitchFamily="34" charset="0"/>
                <a:ea typeface="Calibri" pitchFamily="34" charset="-122"/>
                <a:cs typeface="Calibri" pitchFamily="34" charset="-120"/>
              </a:rPr>
              <a:t>Für redaktionelle Anpassungen, die der Verband oder das Registergericht verlangen, ohne den Inhalt wesentlich zu ändern.</a:t>
            </a:r>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6" name="Text 20"/>
          <p:cNvSpPr/>
          <p:nvPr/>
        </p:nvSpPr>
        <p:spPr>
          <a:xfrm>
            <a:off x="548640" y="6473952"/>
            <a:ext cx="7315200" cy="274320"/>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dirty="0">
                <a:ln>
                  <a:noFill/>
                </a:ln>
                <a:solidFill>
                  <a:srgbClr val="726C66"/>
                </a:solidFill>
                <a:effectLst/>
                <a:uLnTx/>
                <a:uFillTx/>
                <a:latin typeface="Calibri" pitchFamily="34" charset="0"/>
                <a:ea typeface="Calibri" pitchFamily="34" charset="-122"/>
                <a:cs typeface="Calibri" pitchFamily="34" charset="-120"/>
              </a:rPr>
              <a:t>Bürgerhaus Löwen eG  ·  Generalversammlung 27.06.2026</a:t>
            </a:r>
            <a:endParaRPr kumimoji="0" lang="en-US" sz="9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7" name="Text 21"/>
          <p:cNvSpPr/>
          <p:nvPr/>
        </p:nvSpPr>
        <p:spPr>
          <a:xfrm>
            <a:off x="10725912" y="6473952"/>
            <a:ext cx="914400" cy="274320"/>
          </a:xfrm>
          <a:prstGeom prst="rect">
            <a:avLst/>
          </a:prstGeom>
          <a:noFill/>
          <a:ln/>
        </p:spPr>
        <p:txBody>
          <a:bodyPr wrap="square" lIns="0" tIns="0" rIns="0" bIns="0" rtlCol="0" anchor="ct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dirty="0">
                <a:ln>
                  <a:noFill/>
                </a:ln>
                <a:solidFill>
                  <a:srgbClr val="726C66"/>
                </a:solidFill>
                <a:effectLst/>
                <a:uLnTx/>
                <a:uFillTx/>
                <a:latin typeface="Calibri" pitchFamily="34" charset="0"/>
                <a:ea typeface="Calibri" pitchFamily="34" charset="-122"/>
                <a:cs typeface="Calibri" pitchFamily="34" charset="-120"/>
              </a:rPr>
              <a:t>50</a:t>
            </a:r>
            <a:endParaRPr kumimoji="0" lang="en-US" sz="9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bg>
      <p:bgPr>
        <a:solidFill>
          <a:srgbClr val="2B241F"/>
        </a:solidFill>
        <a:effectLst/>
      </p:bgPr>
    </p:bg>
    <p:spTree>
      <p:nvGrpSpPr>
        <p:cNvPr id="1" name=""/>
        <p:cNvGrpSpPr/>
        <p:nvPr/>
      </p:nvGrpSpPr>
      <p:grpSpPr>
        <a:xfrm>
          <a:off x="0" y="0"/>
          <a:ext cx="0" cy="0"/>
          <a:chOff x="0" y="0"/>
          <a:chExt cx="0" cy="0"/>
        </a:xfrm>
      </p:grpSpPr>
      <p:sp>
        <p:nvSpPr>
          <p:cNvPr id="2" name="Shape 0"/>
          <p:cNvSpPr/>
          <p:nvPr/>
        </p:nvSpPr>
        <p:spPr>
          <a:xfrm>
            <a:off x="8778240" y="3840480"/>
            <a:ext cx="5486400" cy="5486400"/>
          </a:xfrm>
          <a:prstGeom prst="ellipse">
            <a:avLst/>
          </a:prstGeom>
          <a:solidFill>
            <a:srgbClr val="1F1A16"/>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 name="Shape 1"/>
          <p:cNvSpPr/>
          <p:nvPr/>
        </p:nvSpPr>
        <p:spPr>
          <a:xfrm>
            <a:off x="548640" y="502920"/>
            <a:ext cx="640080" cy="640080"/>
          </a:xfrm>
          <a:prstGeom prst="ellipse">
            <a:avLst/>
          </a:prstGeom>
          <a:solidFill>
            <a:srgbClr val="C2693D"/>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4" name="Image 0" descr="icon_gavel_white.png"/>
          <p:cNvPicPr>
            <a:picLocks noChangeAspect="1"/>
          </p:cNvPicPr>
          <p:nvPr/>
        </p:nvPicPr>
        <p:blipFill>
          <a:blip r:embed="rId3"/>
          <a:stretch>
            <a:fillRect/>
          </a:stretch>
        </p:blipFill>
        <p:spPr>
          <a:xfrm>
            <a:off x="713232" y="667512"/>
            <a:ext cx="310896" cy="310896"/>
          </a:xfrm>
          <a:prstGeom prst="rect">
            <a:avLst/>
          </a:prstGeom>
        </p:spPr>
      </p:pic>
      <p:sp>
        <p:nvSpPr>
          <p:cNvPr id="5" name="Text 2"/>
          <p:cNvSpPr/>
          <p:nvPr/>
        </p:nvSpPr>
        <p:spPr>
          <a:xfrm>
            <a:off x="1371600" y="411480"/>
            <a:ext cx="9601200" cy="822960"/>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FFFFFF"/>
                </a:solidFill>
                <a:effectLst/>
                <a:uLnTx/>
                <a:uFillTx/>
                <a:latin typeface="Cambria" pitchFamily="34" charset="0"/>
                <a:ea typeface="Cambria" pitchFamily="34" charset="-122"/>
                <a:cs typeface="Cambria" pitchFamily="34" charset="-120"/>
              </a:rPr>
              <a:t>Beschlussvorschlag zur Abstimmung</a:t>
            </a:r>
            <a:endPar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6" name="Shape 3"/>
          <p:cNvSpPr/>
          <p:nvPr/>
        </p:nvSpPr>
        <p:spPr>
          <a:xfrm>
            <a:off x="548640" y="1508760"/>
            <a:ext cx="11091672" cy="2788920"/>
          </a:xfrm>
          <a:prstGeom prst="roundRect">
            <a:avLst>
              <a:gd name="adj" fmla="val 2623"/>
            </a:avLst>
          </a:prstGeom>
          <a:solidFill>
            <a:srgbClr val="352D26"/>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DE" sz="20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 name="Text 4"/>
          <p:cNvSpPr/>
          <p:nvPr/>
        </p:nvSpPr>
        <p:spPr>
          <a:xfrm>
            <a:off x="868680" y="1737360"/>
            <a:ext cx="10451592" cy="1143000"/>
          </a:xfrm>
          <a:prstGeom prst="rect">
            <a:avLst/>
          </a:prstGeom>
          <a:noFill/>
          <a:ln/>
        </p:spPr>
        <p:txBody>
          <a:bodyPr wrap="square" lIns="0" tIns="0" rIns="0" bIns="0" rtlCol="0" anchor="ctr"/>
          <a:lstStyle/>
          <a:p>
            <a:pPr marL="0" marR="0" lvl="0" indent="0" algn="l" defTabSz="914400" rtl="0" eaLnBrk="1" fontAlgn="auto" latinLnBrk="0" hangingPunct="1">
              <a:lnSpc>
                <a:spcPct val="125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FFFFFF"/>
                </a:solidFill>
                <a:effectLst/>
                <a:uLnTx/>
                <a:uFillTx/>
                <a:latin typeface="Calibri" pitchFamily="34" charset="0"/>
                <a:ea typeface="Calibri" pitchFamily="34" charset="-122"/>
                <a:cs typeface="Calibri" pitchFamily="34" charset="-120"/>
              </a:rPr>
              <a:t>Die Generalversammlung beschließt die vorgeschlagenen Änderungen der Satzung, insbesondere die Ergänzung der Regelungen in §5 und §10 zur Einführung eines Mindestkapitals sowie zur gestaffelten Auszahlung von Auseinandersetzungsguthaben.</a:t>
            </a:r>
            <a:endParaRPr kumimoji="0" lang="en-US" sz="16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8" name="Shape 5"/>
          <p:cNvSpPr/>
          <p:nvPr/>
        </p:nvSpPr>
        <p:spPr>
          <a:xfrm>
            <a:off x="868680" y="2907792"/>
            <a:ext cx="10451592" cy="0"/>
          </a:xfrm>
          <a:prstGeom prst="line">
            <a:avLst/>
          </a:prstGeom>
          <a:noFill/>
          <a:ln w="12700">
            <a:solidFill>
              <a:srgbClr val="4A4038"/>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DE" sz="20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9" name="Text 6"/>
          <p:cNvSpPr/>
          <p:nvPr/>
        </p:nvSpPr>
        <p:spPr>
          <a:xfrm>
            <a:off x="868680" y="3063240"/>
            <a:ext cx="10451592" cy="1097280"/>
          </a:xfrm>
          <a:prstGeom prst="rect">
            <a:avLst/>
          </a:prstGeom>
          <a:noFill/>
          <a:ln/>
        </p:spPr>
        <p:txBody>
          <a:bodyPr wrap="square" lIns="0" tIns="0" rIns="0" bIns="0" rtlCol="0" anchor="ctr"/>
          <a:lstStyle/>
          <a:p>
            <a:pPr marL="0" marR="0" lvl="0" indent="0" algn="l" defTabSz="914400" rtl="0" eaLnBrk="1" fontAlgn="auto" latinLnBrk="0" hangingPunct="1">
              <a:lnSpc>
                <a:spcPct val="12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D6CEC4"/>
                </a:solidFill>
                <a:effectLst/>
                <a:uLnTx/>
                <a:uFillTx/>
                <a:latin typeface="Calibri" pitchFamily="34" charset="0"/>
                <a:ea typeface="Calibri" pitchFamily="34" charset="-122"/>
                <a:cs typeface="Calibri" pitchFamily="34" charset="-120"/>
              </a:rPr>
              <a:t>Gleichzeitig werden Vorstand und Aufsichtsrat ermächtigt, etwaige redaktionelle Änderungen, Ergänzungen oder Anpassungen vorzunehmen, soweit diese aufgrund von Vorgaben des Genossenschaftsverbandes oder des Registergerichts erforderlich werden und den materiellen Inhalt nicht wesentlich verändern.</a:t>
            </a:r>
            <a:endPar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0" name="Shape 7"/>
          <p:cNvSpPr/>
          <p:nvPr/>
        </p:nvSpPr>
        <p:spPr>
          <a:xfrm>
            <a:off x="548640" y="4572000"/>
            <a:ext cx="11091672" cy="1417320"/>
          </a:xfrm>
          <a:prstGeom prst="roundRect">
            <a:avLst>
              <a:gd name="adj" fmla="val 5161"/>
            </a:avLst>
          </a:prstGeom>
          <a:solidFill>
            <a:srgbClr val="C2693D"/>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DE" sz="20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1" name="Shape 8"/>
          <p:cNvSpPr/>
          <p:nvPr/>
        </p:nvSpPr>
        <p:spPr>
          <a:xfrm>
            <a:off x="868680" y="4864608"/>
            <a:ext cx="822960" cy="822960"/>
          </a:xfrm>
          <a:prstGeom prst="ellipse">
            <a:avLst/>
          </a:prstGeom>
          <a:solidFill>
            <a:srgbClr val="FFFFFF"/>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DE" sz="20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12" name="Image 1" descr="icon_check_terra.png"/>
          <p:cNvPicPr>
            <a:picLocks noChangeAspect="1"/>
          </p:cNvPicPr>
          <p:nvPr/>
        </p:nvPicPr>
        <p:blipFill>
          <a:blip r:embed="rId4"/>
          <a:stretch>
            <a:fillRect/>
          </a:stretch>
        </p:blipFill>
        <p:spPr>
          <a:xfrm>
            <a:off x="1051560" y="5047488"/>
            <a:ext cx="457200" cy="457200"/>
          </a:xfrm>
          <a:prstGeom prst="rect">
            <a:avLst/>
          </a:prstGeom>
        </p:spPr>
      </p:pic>
      <p:sp>
        <p:nvSpPr>
          <p:cNvPr id="13" name="Text 9"/>
          <p:cNvSpPr/>
          <p:nvPr/>
        </p:nvSpPr>
        <p:spPr>
          <a:xfrm>
            <a:off x="1874520" y="4572000"/>
            <a:ext cx="9582912" cy="1417320"/>
          </a:xfrm>
          <a:prstGeom prst="rect">
            <a:avLst/>
          </a:prstGeom>
          <a:noFill/>
          <a:ln/>
        </p:spPr>
        <p:txBody>
          <a:bodyPr wrap="square" lIns="0" tIns="0" rIns="0" bIns="0" rtlCol="0" anchor="ctr"/>
          <a:lstStyle/>
          <a:p>
            <a:pPr marL="0" marR="0" lvl="0" indent="0" algn="l" defTabSz="914400" rtl="0" eaLnBrk="1" fontAlgn="auto" latinLnBrk="0" hangingPunct="1">
              <a:lnSpc>
                <a:spcPct val="120000"/>
              </a:lnSpc>
              <a:spcBef>
                <a:spcPts val="0"/>
              </a:spcBef>
              <a:spcAft>
                <a:spcPts val="0"/>
              </a:spcAft>
              <a:buClrTx/>
              <a:buSzTx/>
              <a:buFontTx/>
              <a:buNone/>
              <a:tabLst/>
              <a:defRPr/>
            </a:pPr>
            <a:r>
              <a:rPr kumimoji="0" lang="en-US" b="1" i="0" u="none" strike="noStrike" kern="1200" cap="none" spc="0" normalizeH="0" baseline="0" noProof="0" dirty="0">
                <a:ln>
                  <a:noFill/>
                </a:ln>
                <a:solidFill>
                  <a:srgbClr val="FFFFFF"/>
                </a:solidFill>
                <a:effectLst/>
                <a:uLnTx/>
                <a:uFillTx/>
                <a:latin typeface="Calibri" pitchFamily="34" charset="0"/>
                <a:ea typeface="Calibri" pitchFamily="34" charset="-122"/>
                <a:cs typeface="Calibri" pitchFamily="34" charset="-120"/>
              </a:rPr>
              <a:t>Empfehlung von Vorstand und Aufsichtsrat: </a:t>
            </a:r>
            <a:endParaRPr kumimoji="0" lang="en-US"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20000"/>
              </a:lnSpc>
              <a:spcBef>
                <a:spcPts val="0"/>
              </a:spcBef>
              <a:spcAft>
                <a:spcPts val="0"/>
              </a:spcAft>
              <a:buClrTx/>
              <a:buSzTx/>
              <a:buFontTx/>
              <a:buNone/>
              <a:tabLst/>
              <a:defRPr/>
            </a:pPr>
            <a:r>
              <a:rPr kumimoji="0" lang="en-US" b="0" i="0" u="none" strike="noStrike" kern="1200" cap="none" spc="0" normalizeH="0" baseline="0" noProof="0" dirty="0">
                <a:ln>
                  <a:noFill/>
                </a:ln>
                <a:solidFill>
                  <a:srgbClr val="FFFFFF"/>
                </a:solidFill>
                <a:effectLst/>
                <a:uLnTx/>
                <a:uFillTx/>
                <a:latin typeface="Calibri" pitchFamily="34" charset="0"/>
                <a:ea typeface="Calibri" pitchFamily="34" charset="-122"/>
                <a:cs typeface="Calibri" pitchFamily="34" charset="-120"/>
              </a:rPr>
              <a:t>Zustimmung zu den vorgeschlagenen Satzungsänderungen.</a:t>
            </a:r>
            <a:endParaRPr kumimoji="0" lang="en-US"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4" name="Text 10"/>
          <p:cNvSpPr/>
          <p:nvPr/>
        </p:nvSpPr>
        <p:spPr>
          <a:xfrm>
            <a:off x="548640" y="6473952"/>
            <a:ext cx="7315200" cy="274320"/>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dirty="0">
                <a:ln>
                  <a:noFill/>
                </a:ln>
                <a:solidFill>
                  <a:srgbClr val="B9B0A6"/>
                </a:solidFill>
                <a:effectLst/>
                <a:uLnTx/>
                <a:uFillTx/>
                <a:latin typeface="Calibri" pitchFamily="34" charset="0"/>
                <a:ea typeface="Calibri" pitchFamily="34" charset="-122"/>
                <a:cs typeface="Calibri" pitchFamily="34" charset="-120"/>
              </a:rPr>
              <a:t>Bürgerhaus Löwen eG  ·  Generalversammlung 27.06.2026</a:t>
            </a:r>
            <a:endParaRPr kumimoji="0" lang="en-US" sz="9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5" name="Text 11"/>
          <p:cNvSpPr/>
          <p:nvPr/>
        </p:nvSpPr>
        <p:spPr>
          <a:xfrm>
            <a:off x="10725912" y="6473952"/>
            <a:ext cx="914400" cy="274320"/>
          </a:xfrm>
          <a:prstGeom prst="rect">
            <a:avLst/>
          </a:prstGeom>
          <a:noFill/>
          <a:ln/>
        </p:spPr>
        <p:txBody>
          <a:bodyPr wrap="square" lIns="0" tIns="0" rIns="0" bIns="0" rtlCol="0" anchor="ct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dirty="0">
                <a:ln>
                  <a:noFill/>
                </a:ln>
                <a:solidFill>
                  <a:srgbClr val="B9B0A6"/>
                </a:solidFill>
                <a:effectLst/>
                <a:uLnTx/>
                <a:uFillTx/>
                <a:latin typeface="Calibri" pitchFamily="34" charset="0"/>
                <a:ea typeface="Calibri" pitchFamily="34" charset="-122"/>
                <a:cs typeface="Calibri" pitchFamily="34" charset="-120"/>
              </a:rPr>
              <a:t>51</a:t>
            </a:r>
            <a:endParaRPr kumimoji="0" lang="en-US" sz="9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name="Slide 34">
    <p:bg>
      <p:bgPr>
        <a:solidFill>
          <a:srgbClr val="2B241F"/>
        </a:solidFill>
        <a:effectLst/>
      </p:bgPr>
    </p:bg>
    <p:spTree>
      <p:nvGrpSpPr>
        <p:cNvPr id="1" name=""/>
        <p:cNvGrpSpPr/>
        <p:nvPr/>
      </p:nvGrpSpPr>
      <p:grpSpPr>
        <a:xfrm>
          <a:off x="0" y="0"/>
          <a:ext cx="0" cy="0"/>
          <a:chOff x="0" y="0"/>
          <a:chExt cx="0" cy="0"/>
        </a:xfrm>
      </p:grpSpPr>
      <p:sp>
        <p:nvSpPr>
          <p:cNvPr id="2" name="Shape 0"/>
          <p:cNvSpPr/>
          <p:nvPr/>
        </p:nvSpPr>
        <p:spPr>
          <a:xfrm>
            <a:off x="8778240" y="-2286000"/>
            <a:ext cx="5486400" cy="5486400"/>
          </a:xfrm>
          <a:prstGeom prst="ellipse">
            <a:avLst/>
          </a:prstGeom>
          <a:solidFill>
            <a:srgbClr val="1F1A16"/>
          </a:solidFill>
          <a:ln/>
        </p:spPr>
        <p:txBody>
          <a:bodyPr/>
          <a:lstStyle/>
          <a:p>
            <a:endParaRPr lang="de-DE"/>
          </a:p>
        </p:txBody>
      </p:sp>
      <p:pic>
        <p:nvPicPr>
          <p:cNvPr id="3" name="Image 0" descr="assets/logo_transparent.png"/>
          <p:cNvPicPr>
            <a:picLocks noChangeAspect="1"/>
          </p:cNvPicPr>
          <p:nvPr/>
        </p:nvPicPr>
        <p:blipFill>
          <a:blip r:embed="rId3"/>
          <a:stretch>
            <a:fillRect/>
          </a:stretch>
        </p:blipFill>
        <p:spPr>
          <a:xfrm>
            <a:off x="777240" y="502920"/>
            <a:ext cx="2103120" cy="389352"/>
          </a:xfrm>
          <a:prstGeom prst="rect">
            <a:avLst/>
          </a:prstGeom>
        </p:spPr>
      </p:pic>
      <p:sp>
        <p:nvSpPr>
          <p:cNvPr id="4" name="Text 1"/>
          <p:cNvSpPr/>
          <p:nvPr/>
        </p:nvSpPr>
        <p:spPr>
          <a:xfrm>
            <a:off x="777240" y="1371600"/>
            <a:ext cx="8229600" cy="320040"/>
          </a:xfrm>
          <a:prstGeom prst="rect">
            <a:avLst/>
          </a:prstGeom>
          <a:noFill/>
          <a:ln/>
        </p:spPr>
        <p:txBody>
          <a:bodyPr wrap="square" lIns="0" tIns="0" rIns="0" bIns="0" rtlCol="0" anchor="ctr"/>
          <a:lstStyle/>
          <a:p>
            <a:pPr marL="0" indent="0">
              <a:buNone/>
            </a:pPr>
            <a:r>
              <a:rPr lang="en-US" sz="1600" b="1" kern="0" spc="150" dirty="0">
                <a:solidFill>
                  <a:srgbClr val="E2A076"/>
                </a:solidFill>
                <a:latin typeface="Calibri" pitchFamily="34" charset="0"/>
                <a:ea typeface="Calibri" pitchFamily="34" charset="-122"/>
                <a:cs typeface="Calibri" pitchFamily="34" charset="-120"/>
              </a:rPr>
              <a:t>TAGESORDNUNGSPUNKT 7</a:t>
            </a:r>
            <a:endParaRPr lang="en-US" sz="1300" dirty="0"/>
          </a:p>
        </p:txBody>
      </p:sp>
      <p:sp>
        <p:nvSpPr>
          <p:cNvPr id="5" name="Text 2"/>
          <p:cNvSpPr/>
          <p:nvPr/>
        </p:nvSpPr>
        <p:spPr>
          <a:xfrm>
            <a:off x="777240" y="1691640"/>
            <a:ext cx="10058400" cy="1097280"/>
          </a:xfrm>
          <a:prstGeom prst="rect">
            <a:avLst/>
          </a:prstGeom>
          <a:noFill/>
          <a:ln/>
        </p:spPr>
        <p:txBody>
          <a:bodyPr wrap="square" lIns="0" tIns="0" rIns="0" bIns="0" rtlCol="0" anchor="ctr"/>
          <a:lstStyle/>
          <a:p>
            <a:pPr marL="0" indent="0">
              <a:buNone/>
            </a:pPr>
            <a:r>
              <a:rPr lang="en-US" sz="2600" b="1" dirty="0">
                <a:solidFill>
                  <a:srgbClr val="FFFFFF"/>
                </a:solidFill>
                <a:latin typeface="Cambria" pitchFamily="34" charset="0"/>
                <a:ea typeface="Cambria" pitchFamily="34" charset="-122"/>
                <a:cs typeface="Cambria" pitchFamily="34" charset="-120"/>
              </a:rPr>
              <a:t>Beschluss über die Ergebnisverwendung</a:t>
            </a:r>
            <a:endParaRPr lang="en-US" sz="2600" dirty="0"/>
          </a:p>
          <a:p>
            <a:pPr marL="0" indent="0">
              <a:buNone/>
            </a:pPr>
            <a:r>
              <a:rPr lang="en-US" sz="2000" b="1" dirty="0">
                <a:solidFill>
                  <a:srgbClr val="FFFFFF"/>
                </a:solidFill>
                <a:latin typeface="Cambria" pitchFamily="34" charset="0"/>
                <a:ea typeface="Cambria" pitchFamily="34" charset="-122"/>
                <a:cs typeface="Cambria" pitchFamily="34" charset="-120"/>
              </a:rPr>
              <a:t>(Abstimmung)</a:t>
            </a:r>
            <a:endParaRPr lang="en-US" sz="2000" dirty="0"/>
          </a:p>
        </p:txBody>
      </p:sp>
      <p:sp>
        <p:nvSpPr>
          <p:cNvPr id="6" name="Shape 3"/>
          <p:cNvSpPr/>
          <p:nvPr/>
        </p:nvSpPr>
        <p:spPr>
          <a:xfrm>
            <a:off x="777240" y="3145536"/>
            <a:ext cx="10058400" cy="566928"/>
          </a:xfrm>
          <a:prstGeom prst="roundRect">
            <a:avLst>
              <a:gd name="adj" fmla="val 9677"/>
            </a:avLst>
          </a:prstGeom>
          <a:solidFill>
            <a:srgbClr val="1F1A16"/>
          </a:solidFill>
          <a:ln w="12700">
            <a:solidFill>
              <a:srgbClr val="47403A"/>
            </a:solidFill>
            <a:prstDash val="solid"/>
          </a:ln>
        </p:spPr>
        <p:txBody>
          <a:bodyPr/>
          <a:lstStyle/>
          <a:p>
            <a:endParaRPr lang="de-DE" sz="2800" dirty="0"/>
          </a:p>
        </p:txBody>
      </p:sp>
      <p:sp>
        <p:nvSpPr>
          <p:cNvPr id="7" name="Text 4"/>
          <p:cNvSpPr/>
          <p:nvPr/>
        </p:nvSpPr>
        <p:spPr>
          <a:xfrm>
            <a:off x="1005840" y="3108960"/>
            <a:ext cx="1737360" cy="566928"/>
          </a:xfrm>
          <a:prstGeom prst="rect">
            <a:avLst/>
          </a:prstGeom>
          <a:noFill/>
          <a:ln/>
        </p:spPr>
        <p:txBody>
          <a:bodyPr wrap="square" lIns="0" tIns="0" rIns="0" bIns="0" rtlCol="0" anchor="ctr"/>
          <a:lstStyle/>
          <a:p>
            <a:pPr marL="0" indent="0">
              <a:buNone/>
            </a:pPr>
            <a:r>
              <a:rPr lang="en-US" sz="2000" b="1" kern="0" spc="100" dirty="0">
                <a:solidFill>
                  <a:srgbClr val="E2A076"/>
                </a:solidFill>
                <a:latin typeface="Calibri" pitchFamily="34" charset="0"/>
                <a:ea typeface="Calibri" pitchFamily="34" charset="-122"/>
                <a:cs typeface="Calibri" pitchFamily="34" charset="-120"/>
              </a:rPr>
              <a:t>BESCHLUSS:</a:t>
            </a:r>
            <a:endParaRPr lang="en-US" sz="2000" dirty="0"/>
          </a:p>
        </p:txBody>
      </p:sp>
      <p:sp>
        <p:nvSpPr>
          <p:cNvPr id="8" name="Text 5"/>
          <p:cNvSpPr/>
          <p:nvPr/>
        </p:nvSpPr>
        <p:spPr>
          <a:xfrm>
            <a:off x="2144332" y="3108960"/>
            <a:ext cx="8691308" cy="566928"/>
          </a:xfrm>
          <a:prstGeom prst="rect">
            <a:avLst/>
          </a:prstGeom>
          <a:noFill/>
          <a:ln/>
        </p:spPr>
        <p:txBody>
          <a:bodyPr wrap="square" lIns="0" tIns="0" rIns="0" bIns="0" rtlCol="0" anchor="ctr"/>
          <a:lstStyle/>
          <a:p>
            <a:pPr marL="800100" indent="0">
              <a:buFont typeface="Arial" panose="020B0604020202020204" pitchFamily="34" charset="0"/>
              <a:buNone/>
            </a:pPr>
            <a:r>
              <a:rPr lang="de-DE" sz="2400" b="1" dirty="0">
                <a:solidFill>
                  <a:schemeClr val="bg1"/>
                </a:solidFill>
              </a:rPr>
              <a:t>Die Generalversammlung beschließt den Verlustvortrag</a:t>
            </a:r>
          </a:p>
        </p:txBody>
      </p:sp>
      <p:sp>
        <p:nvSpPr>
          <p:cNvPr id="9" name="Text 6"/>
          <p:cNvSpPr/>
          <p:nvPr/>
        </p:nvSpPr>
        <p:spPr>
          <a:xfrm>
            <a:off x="548640" y="6473952"/>
            <a:ext cx="7315200" cy="274320"/>
          </a:xfrm>
          <a:prstGeom prst="rect">
            <a:avLst/>
          </a:prstGeom>
          <a:noFill/>
          <a:ln/>
        </p:spPr>
        <p:txBody>
          <a:bodyPr wrap="square" lIns="0" tIns="0" rIns="0" bIns="0" rtlCol="0" anchor="ctr"/>
          <a:lstStyle/>
          <a:p>
            <a:pPr marL="0" indent="0" algn="l">
              <a:buNone/>
            </a:pPr>
            <a:r>
              <a:rPr lang="en-US" sz="900" dirty="0">
                <a:solidFill>
                  <a:srgbClr val="B9B0A6"/>
                </a:solidFill>
                <a:latin typeface="Calibri" pitchFamily="34" charset="0"/>
                <a:ea typeface="Calibri" pitchFamily="34" charset="-122"/>
                <a:cs typeface="Calibri" pitchFamily="34" charset="-120"/>
              </a:rPr>
              <a:t>Bürgerhaus Löwen eG  ·  Generalversammlung 27.06.2026</a:t>
            </a:r>
            <a:endParaRPr lang="en-US" sz="900" dirty="0"/>
          </a:p>
        </p:txBody>
      </p:sp>
      <p:sp>
        <p:nvSpPr>
          <p:cNvPr id="10" name="Text 7"/>
          <p:cNvSpPr/>
          <p:nvPr/>
        </p:nvSpPr>
        <p:spPr>
          <a:xfrm>
            <a:off x="10725912" y="6473952"/>
            <a:ext cx="914400" cy="274320"/>
          </a:xfrm>
          <a:prstGeom prst="rect">
            <a:avLst/>
          </a:prstGeom>
          <a:noFill/>
          <a:ln/>
        </p:spPr>
        <p:txBody>
          <a:bodyPr wrap="square" lIns="0" tIns="0" rIns="0" bIns="0" rtlCol="0" anchor="ctr"/>
          <a:lstStyle/>
          <a:p>
            <a:pPr marL="0" indent="0" algn="r">
              <a:buNone/>
            </a:pPr>
            <a:r>
              <a:rPr lang="en-US" sz="900" dirty="0">
                <a:solidFill>
                  <a:srgbClr val="B9B0A6"/>
                </a:solidFill>
                <a:latin typeface="Calibri" pitchFamily="34" charset="0"/>
                <a:ea typeface="Calibri" pitchFamily="34" charset="-122"/>
                <a:cs typeface="Calibri" pitchFamily="34" charset="-120"/>
              </a:rPr>
              <a:t>52</a:t>
            </a:r>
            <a:endParaRPr lang="en-US" sz="900" dirty="0"/>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name="Slide 35">
    <p:bg>
      <p:bgPr>
        <a:solidFill>
          <a:srgbClr val="2B241F"/>
        </a:solidFill>
        <a:effectLst/>
      </p:bgPr>
    </p:bg>
    <p:spTree>
      <p:nvGrpSpPr>
        <p:cNvPr id="1" name=""/>
        <p:cNvGrpSpPr/>
        <p:nvPr/>
      </p:nvGrpSpPr>
      <p:grpSpPr>
        <a:xfrm>
          <a:off x="0" y="0"/>
          <a:ext cx="0" cy="0"/>
          <a:chOff x="0" y="0"/>
          <a:chExt cx="0" cy="0"/>
        </a:xfrm>
      </p:grpSpPr>
      <p:sp>
        <p:nvSpPr>
          <p:cNvPr id="2" name="Shape 0"/>
          <p:cNvSpPr/>
          <p:nvPr/>
        </p:nvSpPr>
        <p:spPr>
          <a:xfrm>
            <a:off x="8778240" y="-2286000"/>
            <a:ext cx="5486400" cy="5486400"/>
          </a:xfrm>
          <a:prstGeom prst="ellipse">
            <a:avLst/>
          </a:prstGeom>
          <a:solidFill>
            <a:srgbClr val="1F1A16"/>
          </a:solidFill>
          <a:ln/>
        </p:spPr>
        <p:txBody>
          <a:bodyPr/>
          <a:lstStyle/>
          <a:p>
            <a:endParaRPr lang="de-DE"/>
          </a:p>
        </p:txBody>
      </p:sp>
      <p:pic>
        <p:nvPicPr>
          <p:cNvPr id="3" name="Image 0" descr="assets/logo_transparent.png"/>
          <p:cNvPicPr>
            <a:picLocks noChangeAspect="1"/>
          </p:cNvPicPr>
          <p:nvPr/>
        </p:nvPicPr>
        <p:blipFill>
          <a:blip r:embed="rId3"/>
          <a:stretch>
            <a:fillRect/>
          </a:stretch>
        </p:blipFill>
        <p:spPr>
          <a:xfrm>
            <a:off x="777240" y="502920"/>
            <a:ext cx="2103120" cy="389352"/>
          </a:xfrm>
          <a:prstGeom prst="rect">
            <a:avLst/>
          </a:prstGeom>
        </p:spPr>
      </p:pic>
      <p:sp>
        <p:nvSpPr>
          <p:cNvPr id="4" name="Text 1"/>
          <p:cNvSpPr/>
          <p:nvPr/>
        </p:nvSpPr>
        <p:spPr>
          <a:xfrm>
            <a:off x="777240" y="1371600"/>
            <a:ext cx="8229600" cy="320040"/>
          </a:xfrm>
          <a:prstGeom prst="rect">
            <a:avLst/>
          </a:prstGeom>
          <a:noFill/>
          <a:ln/>
        </p:spPr>
        <p:txBody>
          <a:bodyPr wrap="square" lIns="0" tIns="0" rIns="0" bIns="0" rtlCol="0" anchor="ctr"/>
          <a:lstStyle/>
          <a:p>
            <a:pPr marL="0" indent="0">
              <a:buNone/>
            </a:pPr>
            <a:r>
              <a:rPr lang="en-US" sz="1600" b="1" kern="0" spc="150" dirty="0">
                <a:solidFill>
                  <a:srgbClr val="E2A076"/>
                </a:solidFill>
                <a:latin typeface="Calibri" pitchFamily="34" charset="0"/>
                <a:ea typeface="Calibri" pitchFamily="34" charset="-122"/>
                <a:cs typeface="Calibri" pitchFamily="34" charset="-120"/>
              </a:rPr>
              <a:t>TAGESORDNUNGSPUNKT 8</a:t>
            </a:r>
            <a:endParaRPr lang="en-US" sz="1300" dirty="0"/>
          </a:p>
        </p:txBody>
      </p:sp>
      <p:sp>
        <p:nvSpPr>
          <p:cNvPr id="5" name="Text 2"/>
          <p:cNvSpPr/>
          <p:nvPr/>
        </p:nvSpPr>
        <p:spPr>
          <a:xfrm>
            <a:off x="777240" y="1942761"/>
            <a:ext cx="10058400" cy="548640"/>
          </a:xfrm>
          <a:prstGeom prst="rect">
            <a:avLst/>
          </a:prstGeom>
          <a:noFill/>
          <a:ln/>
        </p:spPr>
        <p:txBody>
          <a:bodyPr wrap="square" lIns="0" tIns="0" rIns="0" bIns="0" rtlCol="0" anchor="ctr"/>
          <a:lstStyle/>
          <a:p>
            <a:pPr marL="0" indent="0">
              <a:buNone/>
            </a:pPr>
            <a:r>
              <a:rPr lang="en-US" sz="2600" b="1" dirty="0">
                <a:solidFill>
                  <a:srgbClr val="FFFFFF"/>
                </a:solidFill>
                <a:latin typeface="Cambria" pitchFamily="34" charset="0"/>
                <a:ea typeface="Cambria" pitchFamily="34" charset="-122"/>
                <a:cs typeface="Cambria" pitchFamily="34" charset="-120"/>
              </a:rPr>
              <a:t>Entlastung </a:t>
            </a:r>
            <a:r>
              <a:rPr lang="en-US" sz="2000" b="1" dirty="0">
                <a:solidFill>
                  <a:srgbClr val="FFFFFF"/>
                </a:solidFill>
                <a:latin typeface="Cambria" pitchFamily="34" charset="0"/>
                <a:ea typeface="Cambria" pitchFamily="34" charset="-122"/>
                <a:cs typeface="Cambria" pitchFamily="34" charset="-120"/>
              </a:rPr>
              <a:t>(Abstimmung)</a:t>
            </a:r>
            <a:endParaRPr lang="en-US" sz="2600" dirty="0"/>
          </a:p>
        </p:txBody>
      </p:sp>
      <p:sp>
        <p:nvSpPr>
          <p:cNvPr id="6" name="Text 3"/>
          <p:cNvSpPr/>
          <p:nvPr/>
        </p:nvSpPr>
        <p:spPr>
          <a:xfrm>
            <a:off x="777240" y="2896236"/>
            <a:ext cx="9601200" cy="365760"/>
          </a:xfrm>
          <a:prstGeom prst="rect">
            <a:avLst/>
          </a:prstGeom>
          <a:noFill/>
          <a:ln/>
        </p:spPr>
        <p:txBody>
          <a:bodyPr wrap="square" lIns="0" tIns="0" rIns="0" bIns="0" rtlCol="0" anchor="ctr"/>
          <a:lstStyle/>
          <a:p>
            <a:pPr marL="0" indent="0">
              <a:buNone/>
            </a:pPr>
            <a:r>
              <a:rPr lang="en-US" sz="2400" b="1" dirty="0">
                <a:solidFill>
                  <a:srgbClr val="E2A076"/>
                </a:solidFill>
                <a:latin typeface="Calibri" pitchFamily="34" charset="0"/>
                <a:ea typeface="Calibri" pitchFamily="34" charset="-122"/>
                <a:cs typeface="Calibri" pitchFamily="34" charset="-120"/>
              </a:rPr>
              <a:t>Mitglieder des Vorstands</a:t>
            </a:r>
            <a:endParaRPr lang="en-US" sz="2400" dirty="0"/>
          </a:p>
        </p:txBody>
      </p:sp>
      <p:sp>
        <p:nvSpPr>
          <p:cNvPr id="10" name="Text 7"/>
          <p:cNvSpPr/>
          <p:nvPr/>
        </p:nvSpPr>
        <p:spPr>
          <a:xfrm>
            <a:off x="777240" y="3858768"/>
            <a:ext cx="9601200" cy="365760"/>
          </a:xfrm>
          <a:prstGeom prst="rect">
            <a:avLst/>
          </a:prstGeom>
          <a:noFill/>
          <a:ln/>
        </p:spPr>
        <p:txBody>
          <a:bodyPr wrap="square" lIns="0" tIns="0" rIns="0" bIns="0" rtlCol="0" anchor="ctr"/>
          <a:lstStyle/>
          <a:p>
            <a:pPr marL="0" indent="0">
              <a:buNone/>
            </a:pPr>
            <a:r>
              <a:rPr lang="en-US" sz="2400" b="1" dirty="0">
                <a:solidFill>
                  <a:srgbClr val="E2A076"/>
                </a:solidFill>
                <a:latin typeface="Calibri" pitchFamily="34" charset="0"/>
                <a:ea typeface="Calibri" pitchFamily="34" charset="-122"/>
                <a:cs typeface="Calibri" pitchFamily="34" charset="-120"/>
              </a:rPr>
              <a:t>Mitglieder des Aufsichtsrats</a:t>
            </a:r>
            <a:endParaRPr lang="en-US" sz="2400" dirty="0"/>
          </a:p>
        </p:txBody>
      </p:sp>
      <p:sp>
        <p:nvSpPr>
          <p:cNvPr id="14" name="Text 11"/>
          <p:cNvSpPr/>
          <p:nvPr/>
        </p:nvSpPr>
        <p:spPr>
          <a:xfrm>
            <a:off x="548640" y="6473952"/>
            <a:ext cx="7315200" cy="274320"/>
          </a:xfrm>
          <a:prstGeom prst="rect">
            <a:avLst/>
          </a:prstGeom>
          <a:noFill/>
          <a:ln/>
        </p:spPr>
        <p:txBody>
          <a:bodyPr wrap="square" lIns="0" tIns="0" rIns="0" bIns="0" rtlCol="0" anchor="ctr"/>
          <a:lstStyle/>
          <a:p>
            <a:pPr marL="0" indent="0" algn="l">
              <a:buNone/>
            </a:pPr>
            <a:r>
              <a:rPr lang="en-US" sz="900" dirty="0">
                <a:solidFill>
                  <a:srgbClr val="B9B0A6"/>
                </a:solidFill>
                <a:latin typeface="Calibri" pitchFamily="34" charset="0"/>
                <a:ea typeface="Calibri" pitchFamily="34" charset="-122"/>
                <a:cs typeface="Calibri" pitchFamily="34" charset="-120"/>
              </a:rPr>
              <a:t>Bürgerhaus Löwen eG  ·  Generalversammlung 27.06.2026</a:t>
            </a:r>
            <a:endParaRPr lang="en-US" sz="900" dirty="0"/>
          </a:p>
        </p:txBody>
      </p:sp>
      <p:sp>
        <p:nvSpPr>
          <p:cNvPr id="15" name="Text 12"/>
          <p:cNvSpPr/>
          <p:nvPr/>
        </p:nvSpPr>
        <p:spPr>
          <a:xfrm>
            <a:off x="10725912" y="6473952"/>
            <a:ext cx="914400" cy="274320"/>
          </a:xfrm>
          <a:prstGeom prst="rect">
            <a:avLst/>
          </a:prstGeom>
          <a:noFill/>
          <a:ln/>
        </p:spPr>
        <p:txBody>
          <a:bodyPr wrap="square" lIns="0" tIns="0" rIns="0" bIns="0" rtlCol="0" anchor="ctr"/>
          <a:lstStyle/>
          <a:p>
            <a:pPr marL="0" indent="0" algn="r">
              <a:buNone/>
            </a:pPr>
            <a:r>
              <a:rPr lang="en-US" sz="900" dirty="0">
                <a:solidFill>
                  <a:srgbClr val="B9B0A6"/>
                </a:solidFill>
                <a:latin typeface="Calibri" pitchFamily="34" charset="0"/>
                <a:ea typeface="Calibri" pitchFamily="34" charset="-122"/>
                <a:cs typeface="Calibri" pitchFamily="34" charset="-120"/>
              </a:rPr>
              <a:t>53</a:t>
            </a:r>
            <a:endParaRPr lang="en-US" sz="900" dirty="0"/>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name="Slide 36">
    <p:bg>
      <p:bgPr>
        <a:solidFill>
          <a:srgbClr val="2B241F"/>
        </a:solidFill>
        <a:effectLst/>
      </p:bgPr>
    </p:bg>
    <p:spTree>
      <p:nvGrpSpPr>
        <p:cNvPr id="1" name=""/>
        <p:cNvGrpSpPr/>
        <p:nvPr/>
      </p:nvGrpSpPr>
      <p:grpSpPr>
        <a:xfrm>
          <a:off x="0" y="0"/>
          <a:ext cx="0" cy="0"/>
          <a:chOff x="0" y="0"/>
          <a:chExt cx="0" cy="0"/>
        </a:xfrm>
      </p:grpSpPr>
      <p:sp>
        <p:nvSpPr>
          <p:cNvPr id="2" name="Shape 0"/>
          <p:cNvSpPr/>
          <p:nvPr/>
        </p:nvSpPr>
        <p:spPr>
          <a:xfrm>
            <a:off x="8503920" y="-2011680"/>
            <a:ext cx="5943600" cy="5943600"/>
          </a:xfrm>
          <a:prstGeom prst="ellipse">
            <a:avLst/>
          </a:prstGeom>
          <a:solidFill>
            <a:srgbClr val="1F1A16"/>
          </a:solidFill>
          <a:ln/>
        </p:spPr>
        <p:txBody>
          <a:bodyPr/>
          <a:lstStyle/>
          <a:p>
            <a:endParaRPr lang="de-DE"/>
          </a:p>
        </p:txBody>
      </p:sp>
      <p:sp>
        <p:nvSpPr>
          <p:cNvPr id="3" name="Shape 1"/>
          <p:cNvSpPr/>
          <p:nvPr/>
        </p:nvSpPr>
        <p:spPr>
          <a:xfrm>
            <a:off x="-2194560" y="4206240"/>
            <a:ext cx="5029200" cy="5029200"/>
          </a:xfrm>
          <a:prstGeom prst="ellipse">
            <a:avLst/>
          </a:prstGeom>
          <a:solidFill>
            <a:srgbClr val="1F1A16"/>
          </a:solidFill>
          <a:ln/>
        </p:spPr>
        <p:txBody>
          <a:bodyPr/>
          <a:lstStyle/>
          <a:p>
            <a:endParaRPr lang="de-DE"/>
          </a:p>
        </p:txBody>
      </p:sp>
      <p:pic>
        <p:nvPicPr>
          <p:cNvPr id="4" name="Image 0" descr="assets/logo_transparent.png"/>
          <p:cNvPicPr>
            <a:picLocks noChangeAspect="1"/>
          </p:cNvPicPr>
          <p:nvPr/>
        </p:nvPicPr>
        <p:blipFill>
          <a:blip r:embed="rId3"/>
          <a:stretch>
            <a:fillRect/>
          </a:stretch>
        </p:blipFill>
        <p:spPr>
          <a:xfrm>
            <a:off x="777240" y="548640"/>
            <a:ext cx="2194560" cy="405079"/>
          </a:xfrm>
          <a:prstGeom prst="rect">
            <a:avLst/>
          </a:prstGeom>
        </p:spPr>
      </p:pic>
      <p:sp>
        <p:nvSpPr>
          <p:cNvPr id="5" name="Text 2"/>
          <p:cNvSpPr/>
          <p:nvPr/>
        </p:nvSpPr>
        <p:spPr>
          <a:xfrm>
            <a:off x="777240" y="2194560"/>
            <a:ext cx="8229600" cy="365760"/>
          </a:xfrm>
          <a:prstGeom prst="rect">
            <a:avLst/>
          </a:prstGeom>
          <a:noFill/>
          <a:ln/>
        </p:spPr>
        <p:txBody>
          <a:bodyPr wrap="square" lIns="0" tIns="0" rIns="0" bIns="0" rtlCol="0" anchor="ctr"/>
          <a:lstStyle/>
          <a:p>
            <a:pPr marL="0" indent="0">
              <a:buNone/>
            </a:pPr>
            <a:r>
              <a:rPr lang="en-US" b="1" kern="0" spc="150" dirty="0">
                <a:solidFill>
                  <a:srgbClr val="E2A076"/>
                </a:solidFill>
                <a:latin typeface="Calibri" pitchFamily="34" charset="0"/>
                <a:ea typeface="Calibri" pitchFamily="34" charset="-122"/>
                <a:cs typeface="Calibri" pitchFamily="34" charset="-120"/>
              </a:rPr>
              <a:t>TAGESORDNUNGSPUNKT 9</a:t>
            </a:r>
            <a:endParaRPr lang="en-US" dirty="0"/>
          </a:p>
        </p:txBody>
      </p:sp>
      <p:sp>
        <p:nvSpPr>
          <p:cNvPr id="6" name="Text 3"/>
          <p:cNvSpPr/>
          <p:nvPr/>
        </p:nvSpPr>
        <p:spPr>
          <a:xfrm>
            <a:off x="777240" y="2578608"/>
            <a:ext cx="9875520" cy="777240"/>
          </a:xfrm>
          <a:prstGeom prst="rect">
            <a:avLst/>
          </a:prstGeom>
          <a:noFill/>
          <a:ln/>
        </p:spPr>
        <p:txBody>
          <a:bodyPr wrap="square" lIns="0" tIns="0" rIns="0" bIns="0" rtlCol="0" anchor="ctr"/>
          <a:lstStyle/>
          <a:p>
            <a:pPr marL="0" indent="0">
              <a:lnSpc>
                <a:spcPct val="105000"/>
              </a:lnSpc>
              <a:buNone/>
            </a:pPr>
            <a:r>
              <a:rPr lang="en-US" sz="3400" b="1" dirty="0">
                <a:solidFill>
                  <a:srgbClr val="FFFFFF"/>
                </a:solidFill>
                <a:latin typeface="Cambria" pitchFamily="34" charset="0"/>
                <a:ea typeface="Cambria" pitchFamily="34" charset="-122"/>
                <a:cs typeface="Cambria" pitchFamily="34" charset="-120"/>
              </a:rPr>
              <a:t>Verschiedenes</a:t>
            </a:r>
            <a:endParaRPr lang="en-US" sz="3400" dirty="0"/>
          </a:p>
        </p:txBody>
      </p:sp>
      <p:sp>
        <p:nvSpPr>
          <p:cNvPr id="7" name="Text 4"/>
          <p:cNvSpPr/>
          <p:nvPr/>
        </p:nvSpPr>
        <p:spPr>
          <a:xfrm>
            <a:off x="548640" y="6473952"/>
            <a:ext cx="7315200" cy="274320"/>
          </a:xfrm>
          <a:prstGeom prst="rect">
            <a:avLst/>
          </a:prstGeom>
          <a:noFill/>
          <a:ln/>
        </p:spPr>
        <p:txBody>
          <a:bodyPr wrap="square" lIns="0" tIns="0" rIns="0" bIns="0" rtlCol="0" anchor="ctr"/>
          <a:lstStyle/>
          <a:p>
            <a:pPr marL="0" indent="0" algn="l">
              <a:buNone/>
            </a:pPr>
            <a:r>
              <a:rPr lang="en-US" sz="900" dirty="0">
                <a:solidFill>
                  <a:srgbClr val="B9B0A6"/>
                </a:solidFill>
                <a:latin typeface="Calibri" pitchFamily="34" charset="0"/>
                <a:ea typeface="Calibri" pitchFamily="34" charset="-122"/>
                <a:cs typeface="Calibri" pitchFamily="34" charset="-120"/>
              </a:rPr>
              <a:t>Bürgerhaus Löwen eG  ·  Generalversammlung 27.06.2026</a:t>
            </a:r>
            <a:endParaRPr lang="en-US" sz="900" dirty="0"/>
          </a:p>
        </p:txBody>
      </p:sp>
      <p:sp>
        <p:nvSpPr>
          <p:cNvPr id="8" name="Text 5"/>
          <p:cNvSpPr/>
          <p:nvPr/>
        </p:nvSpPr>
        <p:spPr>
          <a:xfrm>
            <a:off x="10725912" y="6473952"/>
            <a:ext cx="914400" cy="274320"/>
          </a:xfrm>
          <a:prstGeom prst="rect">
            <a:avLst/>
          </a:prstGeom>
          <a:noFill/>
          <a:ln/>
        </p:spPr>
        <p:txBody>
          <a:bodyPr wrap="square" lIns="0" tIns="0" rIns="0" bIns="0" rtlCol="0" anchor="ctr"/>
          <a:lstStyle/>
          <a:p>
            <a:pPr marL="0" indent="0" algn="r">
              <a:buNone/>
            </a:pPr>
            <a:r>
              <a:rPr lang="en-US" sz="900" dirty="0">
                <a:solidFill>
                  <a:srgbClr val="B9B0A6"/>
                </a:solidFill>
                <a:latin typeface="Calibri" pitchFamily="34" charset="0"/>
                <a:ea typeface="Calibri" pitchFamily="34" charset="-122"/>
                <a:cs typeface="Calibri" pitchFamily="34" charset="-120"/>
              </a:rPr>
              <a:t>54</a:t>
            </a:r>
            <a:endParaRPr lang="en-US" sz="900" dirty="0"/>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name="Slide 37">
    <p:bg>
      <p:bgPr>
        <a:solidFill>
          <a:srgbClr val="2B241F"/>
        </a:solidFill>
        <a:effectLst/>
      </p:bgPr>
    </p:bg>
    <p:spTree>
      <p:nvGrpSpPr>
        <p:cNvPr id="1" name=""/>
        <p:cNvGrpSpPr/>
        <p:nvPr/>
      </p:nvGrpSpPr>
      <p:grpSpPr>
        <a:xfrm>
          <a:off x="0" y="0"/>
          <a:ext cx="0" cy="0"/>
          <a:chOff x="0" y="0"/>
          <a:chExt cx="0" cy="0"/>
        </a:xfrm>
      </p:grpSpPr>
      <p:sp>
        <p:nvSpPr>
          <p:cNvPr id="2" name="Shape 0"/>
          <p:cNvSpPr/>
          <p:nvPr/>
        </p:nvSpPr>
        <p:spPr>
          <a:xfrm>
            <a:off x="-2377440" y="-2377440"/>
            <a:ext cx="5486400" cy="5486400"/>
          </a:xfrm>
          <a:prstGeom prst="ellipse">
            <a:avLst/>
          </a:prstGeom>
          <a:solidFill>
            <a:srgbClr val="1F1A16"/>
          </a:solidFill>
          <a:ln/>
        </p:spPr>
        <p:txBody>
          <a:bodyPr/>
          <a:lstStyle/>
          <a:p>
            <a:endParaRPr lang="de-DE"/>
          </a:p>
        </p:txBody>
      </p:sp>
      <p:sp>
        <p:nvSpPr>
          <p:cNvPr id="3" name="Shape 1"/>
          <p:cNvSpPr/>
          <p:nvPr/>
        </p:nvSpPr>
        <p:spPr>
          <a:xfrm>
            <a:off x="8961120" y="3840480"/>
            <a:ext cx="5029200" cy="5029200"/>
          </a:xfrm>
          <a:prstGeom prst="ellipse">
            <a:avLst/>
          </a:prstGeom>
          <a:solidFill>
            <a:srgbClr val="1F1A16"/>
          </a:solidFill>
          <a:ln/>
        </p:spPr>
        <p:txBody>
          <a:bodyPr/>
          <a:lstStyle/>
          <a:p>
            <a:endParaRPr lang="de-DE"/>
          </a:p>
        </p:txBody>
      </p:sp>
      <p:sp>
        <p:nvSpPr>
          <p:cNvPr id="4" name="Text 2"/>
          <p:cNvSpPr/>
          <p:nvPr/>
        </p:nvSpPr>
        <p:spPr>
          <a:xfrm>
            <a:off x="777240" y="868680"/>
            <a:ext cx="6400800" cy="1005840"/>
          </a:xfrm>
          <a:prstGeom prst="rect">
            <a:avLst/>
          </a:prstGeom>
          <a:noFill/>
          <a:ln/>
        </p:spPr>
        <p:txBody>
          <a:bodyPr wrap="square" lIns="0" tIns="0" rIns="0" bIns="0" rtlCol="0" anchor="ctr"/>
          <a:lstStyle/>
          <a:p>
            <a:pPr marL="0" indent="0">
              <a:buNone/>
            </a:pPr>
            <a:r>
              <a:rPr lang="en-US" sz="5400" b="1" dirty="0">
                <a:solidFill>
                  <a:srgbClr val="E2A076"/>
                </a:solidFill>
                <a:latin typeface="Cambria" pitchFamily="34" charset="0"/>
                <a:ea typeface="Cambria" pitchFamily="34" charset="-122"/>
                <a:cs typeface="Cambria" pitchFamily="34" charset="-120"/>
              </a:rPr>
              <a:t>DANKE</a:t>
            </a:r>
            <a:endParaRPr lang="en-US" sz="5400" dirty="0"/>
          </a:p>
        </p:txBody>
      </p:sp>
      <p:sp>
        <p:nvSpPr>
          <p:cNvPr id="5" name="Text 3"/>
          <p:cNvSpPr/>
          <p:nvPr/>
        </p:nvSpPr>
        <p:spPr>
          <a:xfrm>
            <a:off x="777240" y="2148840"/>
            <a:ext cx="9875520" cy="411480"/>
          </a:xfrm>
          <a:prstGeom prst="rect">
            <a:avLst/>
          </a:prstGeom>
          <a:noFill/>
          <a:ln/>
        </p:spPr>
        <p:txBody>
          <a:bodyPr wrap="square" lIns="0" tIns="0" rIns="0" bIns="0" rtlCol="0" anchor="ctr"/>
          <a:lstStyle/>
          <a:p>
            <a:pPr marL="0" indent="0">
              <a:buNone/>
            </a:pPr>
            <a:r>
              <a:rPr lang="en-US" sz="2400" b="1" i="1" dirty="0">
                <a:solidFill>
                  <a:srgbClr val="E2A076"/>
                </a:solidFill>
                <a:latin typeface="Calibri" pitchFamily="34" charset="0"/>
                <a:ea typeface="Calibri" pitchFamily="34" charset="-122"/>
                <a:cs typeface="Calibri" pitchFamily="34" charset="-120"/>
              </a:rPr>
              <a:t>Vielen Dank für Ihr engagiertes Mitwirken.</a:t>
            </a:r>
            <a:endParaRPr lang="en-US" sz="2400" dirty="0"/>
          </a:p>
        </p:txBody>
      </p:sp>
      <p:sp>
        <p:nvSpPr>
          <p:cNvPr id="6" name="Text 4"/>
          <p:cNvSpPr/>
          <p:nvPr/>
        </p:nvSpPr>
        <p:spPr>
          <a:xfrm>
            <a:off x="777240" y="2532888"/>
            <a:ext cx="9875520" cy="411480"/>
          </a:xfrm>
          <a:prstGeom prst="rect">
            <a:avLst/>
          </a:prstGeom>
          <a:noFill/>
          <a:ln/>
        </p:spPr>
        <p:txBody>
          <a:bodyPr wrap="square" lIns="0" tIns="0" rIns="0" bIns="0" rtlCol="0" anchor="ctr"/>
          <a:lstStyle/>
          <a:p>
            <a:pPr marL="0" indent="0">
              <a:buNone/>
            </a:pPr>
            <a:r>
              <a:rPr lang="en-US" sz="2400" b="1" i="1" dirty="0">
                <a:solidFill>
                  <a:srgbClr val="E2A076"/>
                </a:solidFill>
                <a:latin typeface="Calibri" pitchFamily="34" charset="0"/>
                <a:ea typeface="Calibri" pitchFamily="34" charset="-122"/>
                <a:cs typeface="Calibri" pitchFamily="34" charset="-120"/>
              </a:rPr>
              <a:t>Sie sind der Grundpfeiler unserer Genossenschaft.</a:t>
            </a:r>
            <a:endParaRPr lang="en-US" sz="2400" dirty="0"/>
          </a:p>
        </p:txBody>
      </p:sp>
      <p:sp>
        <p:nvSpPr>
          <p:cNvPr id="7" name="Text 5"/>
          <p:cNvSpPr/>
          <p:nvPr/>
        </p:nvSpPr>
        <p:spPr>
          <a:xfrm>
            <a:off x="777240" y="3300984"/>
            <a:ext cx="9875520" cy="411480"/>
          </a:xfrm>
          <a:prstGeom prst="rect">
            <a:avLst/>
          </a:prstGeom>
          <a:noFill/>
          <a:ln/>
        </p:spPr>
        <p:txBody>
          <a:bodyPr wrap="square" lIns="0" tIns="0" rIns="0" bIns="0" rtlCol="0" anchor="ctr"/>
          <a:lstStyle/>
          <a:p>
            <a:pPr marL="0" indent="0">
              <a:buNone/>
            </a:pPr>
            <a:r>
              <a:rPr lang="en-US" sz="2400" dirty="0">
                <a:solidFill>
                  <a:srgbClr val="FFFFFF"/>
                </a:solidFill>
                <a:latin typeface="Calibri" pitchFamily="34" charset="0"/>
                <a:ea typeface="Calibri" pitchFamily="34" charset="-122"/>
                <a:cs typeface="Calibri" pitchFamily="34" charset="-120"/>
              </a:rPr>
              <a:t>Danke für Ihr Kommen, Ihr Vertrauen und Ihre konstruktiven Beiträge.</a:t>
            </a:r>
            <a:endParaRPr lang="en-US" sz="2400" dirty="0"/>
          </a:p>
        </p:txBody>
      </p:sp>
      <p:sp>
        <p:nvSpPr>
          <p:cNvPr id="8" name="Text 6"/>
          <p:cNvSpPr/>
          <p:nvPr/>
        </p:nvSpPr>
        <p:spPr>
          <a:xfrm>
            <a:off x="777240" y="4069080"/>
            <a:ext cx="9875520" cy="411480"/>
          </a:xfrm>
          <a:prstGeom prst="rect">
            <a:avLst/>
          </a:prstGeom>
          <a:noFill/>
          <a:ln/>
        </p:spPr>
        <p:txBody>
          <a:bodyPr wrap="square" lIns="0" tIns="0" rIns="0" bIns="0" rtlCol="0" anchor="ctr"/>
          <a:lstStyle/>
          <a:p>
            <a:pPr marL="0" indent="0">
              <a:buNone/>
            </a:pPr>
            <a:r>
              <a:rPr lang="en-US" sz="2400" dirty="0">
                <a:solidFill>
                  <a:srgbClr val="FFFFFF"/>
                </a:solidFill>
                <a:latin typeface="Calibri" pitchFamily="34" charset="0"/>
                <a:ea typeface="Calibri" pitchFamily="34" charset="-122"/>
                <a:cs typeface="Calibri" pitchFamily="34" charset="-120"/>
              </a:rPr>
              <a:t>Ein herzlicher Dank gilt dem Vorstand, den Mitarbeitenden und allen Helferinnen und Helfern.</a:t>
            </a:r>
            <a:endParaRPr lang="en-US" sz="2400" dirty="0"/>
          </a:p>
        </p:txBody>
      </p:sp>
      <p:sp>
        <p:nvSpPr>
          <p:cNvPr id="9" name="Text 7"/>
          <p:cNvSpPr/>
          <p:nvPr/>
        </p:nvSpPr>
        <p:spPr>
          <a:xfrm>
            <a:off x="777240" y="4837176"/>
            <a:ext cx="9875520" cy="411480"/>
          </a:xfrm>
          <a:prstGeom prst="rect">
            <a:avLst/>
          </a:prstGeom>
          <a:noFill/>
          <a:ln/>
        </p:spPr>
        <p:txBody>
          <a:bodyPr wrap="square" lIns="0" tIns="0" rIns="0" bIns="0" rtlCol="0" anchor="ctr"/>
          <a:lstStyle/>
          <a:p>
            <a:pPr marL="0" indent="0">
              <a:buNone/>
            </a:pPr>
            <a:r>
              <a:rPr lang="en-US" sz="2400" dirty="0">
                <a:solidFill>
                  <a:srgbClr val="FFFFFF"/>
                </a:solidFill>
                <a:latin typeface="Calibri" pitchFamily="34" charset="0"/>
                <a:ea typeface="Calibri" pitchFamily="34" charset="-122"/>
                <a:cs typeface="Calibri" pitchFamily="34" charset="-120"/>
              </a:rPr>
              <a:t>Gemeinsam blicken wir zuversichtlich in die Zukunft.</a:t>
            </a:r>
            <a:endParaRPr lang="en-US" sz="2400" dirty="0"/>
          </a:p>
        </p:txBody>
      </p:sp>
      <p:sp>
        <p:nvSpPr>
          <p:cNvPr id="10" name="Text 8"/>
          <p:cNvSpPr/>
          <p:nvPr/>
        </p:nvSpPr>
        <p:spPr>
          <a:xfrm>
            <a:off x="777240" y="5221224"/>
            <a:ext cx="9875520" cy="411480"/>
          </a:xfrm>
          <a:prstGeom prst="rect">
            <a:avLst/>
          </a:prstGeom>
          <a:noFill/>
          <a:ln/>
        </p:spPr>
        <p:txBody>
          <a:bodyPr wrap="square" lIns="0" tIns="0" rIns="0" bIns="0" rtlCol="0" anchor="ctr"/>
          <a:lstStyle/>
          <a:p>
            <a:pPr marL="0" indent="0">
              <a:buNone/>
            </a:pPr>
            <a:r>
              <a:rPr lang="en-US" sz="2400" dirty="0">
                <a:solidFill>
                  <a:srgbClr val="FFFFFF"/>
                </a:solidFill>
                <a:latin typeface="Calibri" pitchFamily="34" charset="0"/>
                <a:ea typeface="Calibri" pitchFamily="34" charset="-122"/>
                <a:cs typeface="Calibri" pitchFamily="34" charset="-120"/>
              </a:rPr>
              <a:t>Bleiben Sie gesund und weiterhin engagiert!</a:t>
            </a:r>
            <a:endParaRPr lang="en-US" sz="2400" dirty="0"/>
          </a:p>
        </p:txBody>
      </p:sp>
      <p:sp>
        <p:nvSpPr>
          <p:cNvPr id="11" name="Text 9"/>
          <p:cNvSpPr/>
          <p:nvPr/>
        </p:nvSpPr>
        <p:spPr>
          <a:xfrm>
            <a:off x="548640" y="6473952"/>
            <a:ext cx="7315200" cy="274320"/>
          </a:xfrm>
          <a:prstGeom prst="rect">
            <a:avLst/>
          </a:prstGeom>
          <a:noFill/>
          <a:ln/>
        </p:spPr>
        <p:txBody>
          <a:bodyPr wrap="square" lIns="0" tIns="0" rIns="0" bIns="0" rtlCol="0" anchor="ctr"/>
          <a:lstStyle/>
          <a:p>
            <a:pPr marL="0" indent="0" algn="l">
              <a:buNone/>
            </a:pPr>
            <a:r>
              <a:rPr lang="en-US" sz="900" dirty="0">
                <a:solidFill>
                  <a:srgbClr val="B9B0A6"/>
                </a:solidFill>
                <a:latin typeface="Calibri" pitchFamily="34" charset="0"/>
                <a:ea typeface="Calibri" pitchFamily="34" charset="-122"/>
                <a:cs typeface="Calibri" pitchFamily="34" charset="-120"/>
              </a:rPr>
              <a:t>Bürgerhaus Löwen eG  ·  Generalversammlung 27.06.2026</a:t>
            </a:r>
            <a:endParaRPr lang="en-US" sz="900" dirty="0"/>
          </a:p>
        </p:txBody>
      </p:sp>
      <p:sp>
        <p:nvSpPr>
          <p:cNvPr id="12" name="Text 10"/>
          <p:cNvSpPr/>
          <p:nvPr/>
        </p:nvSpPr>
        <p:spPr>
          <a:xfrm>
            <a:off x="10725912" y="6473952"/>
            <a:ext cx="914400" cy="274320"/>
          </a:xfrm>
          <a:prstGeom prst="rect">
            <a:avLst/>
          </a:prstGeom>
          <a:noFill/>
          <a:ln/>
        </p:spPr>
        <p:txBody>
          <a:bodyPr wrap="square" lIns="0" tIns="0" rIns="0" bIns="0" rtlCol="0" anchor="ctr"/>
          <a:lstStyle/>
          <a:p>
            <a:pPr marL="0" indent="0" algn="r">
              <a:buNone/>
            </a:pPr>
            <a:r>
              <a:rPr lang="en-US" sz="900" dirty="0">
                <a:solidFill>
                  <a:srgbClr val="B9B0A6"/>
                </a:solidFill>
                <a:latin typeface="Calibri" pitchFamily="34" charset="0"/>
                <a:ea typeface="Calibri" pitchFamily="34" charset="-122"/>
                <a:cs typeface="Calibri" pitchFamily="34" charset="-120"/>
              </a:rPr>
              <a:t>55</a:t>
            </a:r>
            <a:endParaRPr lang="en-US" sz="900" dirty="0"/>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name="Slide 38">
    <p:bg>
      <p:bgPr>
        <a:solidFill>
          <a:srgbClr val="2B241F"/>
        </a:solidFill>
        <a:effectLst/>
      </p:bgPr>
    </p:bg>
    <p:spTree>
      <p:nvGrpSpPr>
        <p:cNvPr id="1" name=""/>
        <p:cNvGrpSpPr/>
        <p:nvPr/>
      </p:nvGrpSpPr>
      <p:grpSpPr>
        <a:xfrm>
          <a:off x="0" y="0"/>
          <a:ext cx="0" cy="0"/>
          <a:chOff x="0" y="0"/>
          <a:chExt cx="0" cy="0"/>
        </a:xfrm>
      </p:grpSpPr>
      <p:sp>
        <p:nvSpPr>
          <p:cNvPr id="2" name="Shape 0"/>
          <p:cNvSpPr/>
          <p:nvPr/>
        </p:nvSpPr>
        <p:spPr>
          <a:xfrm>
            <a:off x="8503920" y="-2011680"/>
            <a:ext cx="5943600" cy="5943600"/>
          </a:xfrm>
          <a:prstGeom prst="ellipse">
            <a:avLst/>
          </a:prstGeom>
          <a:solidFill>
            <a:srgbClr val="1F1A16"/>
          </a:solidFill>
          <a:ln/>
        </p:spPr>
        <p:txBody>
          <a:bodyPr/>
          <a:lstStyle/>
          <a:p>
            <a:endParaRPr lang="de-DE"/>
          </a:p>
        </p:txBody>
      </p:sp>
      <p:sp>
        <p:nvSpPr>
          <p:cNvPr id="3" name="Text 1"/>
          <p:cNvSpPr/>
          <p:nvPr/>
        </p:nvSpPr>
        <p:spPr>
          <a:xfrm>
            <a:off x="777240" y="822960"/>
            <a:ext cx="7501820" cy="1645920"/>
          </a:xfrm>
          <a:prstGeom prst="rect">
            <a:avLst/>
          </a:prstGeom>
          <a:noFill/>
          <a:ln/>
        </p:spPr>
        <p:txBody>
          <a:bodyPr wrap="square" lIns="0" tIns="0" rIns="0" bIns="0" rtlCol="0" anchor="ctr"/>
          <a:lstStyle/>
          <a:p>
            <a:pPr marL="0" indent="0">
              <a:lnSpc>
                <a:spcPct val="105000"/>
              </a:lnSpc>
              <a:buNone/>
            </a:pPr>
            <a:r>
              <a:rPr lang="en-US" sz="3600" b="1" dirty="0">
                <a:solidFill>
                  <a:srgbClr val="FFFFFF"/>
                </a:solidFill>
                <a:latin typeface="Cambria" pitchFamily="34" charset="0"/>
                <a:ea typeface="Cambria" pitchFamily="34" charset="-122"/>
                <a:cs typeface="Cambria" pitchFamily="34" charset="-120"/>
              </a:rPr>
              <a:t>Wir sehen uns gleich</a:t>
            </a:r>
            <a:endParaRPr lang="en-US" sz="3600" dirty="0"/>
          </a:p>
          <a:p>
            <a:pPr marL="0" indent="0">
              <a:lnSpc>
                <a:spcPct val="105000"/>
              </a:lnSpc>
              <a:buNone/>
            </a:pPr>
            <a:r>
              <a:rPr lang="en-US" sz="3600" b="1" dirty="0">
                <a:solidFill>
                  <a:srgbClr val="FFFFFF"/>
                </a:solidFill>
                <a:latin typeface="Cambria" pitchFamily="34" charset="0"/>
                <a:ea typeface="Cambria" pitchFamily="34" charset="-122"/>
                <a:cs typeface="Cambria" pitchFamily="34" charset="-120"/>
              </a:rPr>
              <a:t>im Biergarten.</a:t>
            </a:r>
            <a:endParaRPr lang="en-US" sz="3600" dirty="0"/>
          </a:p>
        </p:txBody>
      </p:sp>
      <p:sp>
        <p:nvSpPr>
          <p:cNvPr id="4" name="Text 2"/>
          <p:cNvSpPr/>
          <p:nvPr/>
        </p:nvSpPr>
        <p:spPr>
          <a:xfrm>
            <a:off x="777240" y="2788920"/>
            <a:ext cx="6400800" cy="320040"/>
          </a:xfrm>
          <a:prstGeom prst="rect">
            <a:avLst/>
          </a:prstGeom>
          <a:noFill/>
          <a:ln/>
        </p:spPr>
        <p:txBody>
          <a:bodyPr wrap="square" lIns="0" tIns="0" rIns="0" bIns="0" rtlCol="0" anchor="ctr"/>
          <a:lstStyle/>
          <a:p>
            <a:pPr marL="0" indent="0">
              <a:buNone/>
            </a:pPr>
            <a:r>
              <a:rPr lang="en-US" sz="4400" b="1" kern="0" spc="150" dirty="0">
                <a:solidFill>
                  <a:srgbClr val="E2A076"/>
                </a:solidFill>
                <a:latin typeface="Calibri" pitchFamily="34" charset="0"/>
                <a:ea typeface="Calibri" pitchFamily="34" charset="-122"/>
                <a:cs typeface="Calibri" pitchFamily="34" charset="-120"/>
              </a:rPr>
              <a:t>MITGLIEDERFEST</a:t>
            </a:r>
            <a:endParaRPr lang="en-US" sz="4400" dirty="0"/>
          </a:p>
        </p:txBody>
      </p:sp>
      <p:sp>
        <p:nvSpPr>
          <p:cNvPr id="5" name="Text 3"/>
          <p:cNvSpPr/>
          <p:nvPr/>
        </p:nvSpPr>
        <p:spPr>
          <a:xfrm>
            <a:off x="963860" y="3796496"/>
            <a:ext cx="6400800" cy="320040"/>
          </a:xfrm>
          <a:prstGeom prst="rect">
            <a:avLst/>
          </a:prstGeom>
          <a:noFill/>
          <a:ln/>
        </p:spPr>
        <p:txBody>
          <a:bodyPr wrap="square" lIns="0" tIns="0" rIns="0" bIns="0" rtlCol="0" anchor="ctr"/>
          <a:lstStyle/>
          <a:p>
            <a:pPr marL="0" indent="0">
              <a:buNone/>
            </a:pPr>
            <a:r>
              <a:rPr lang="en-US" sz="2000" b="1" dirty="0">
                <a:solidFill>
                  <a:srgbClr val="FFFFFF"/>
                </a:solidFill>
                <a:latin typeface="Calibri" pitchFamily="34" charset="0"/>
                <a:ea typeface="Calibri" pitchFamily="34" charset="-122"/>
                <a:cs typeface="Calibri" pitchFamily="34" charset="-120"/>
              </a:rPr>
              <a:t>Danke an unsere Sponsoren</a:t>
            </a:r>
            <a:endParaRPr lang="en-US" sz="2000" dirty="0"/>
          </a:p>
        </p:txBody>
      </p:sp>
      <p:sp>
        <p:nvSpPr>
          <p:cNvPr id="6" name="Text 4"/>
          <p:cNvSpPr/>
          <p:nvPr/>
        </p:nvSpPr>
        <p:spPr>
          <a:xfrm>
            <a:off x="963860" y="4143968"/>
            <a:ext cx="7315200" cy="365760"/>
          </a:xfrm>
          <a:prstGeom prst="rect">
            <a:avLst/>
          </a:prstGeom>
          <a:noFill/>
          <a:ln/>
        </p:spPr>
        <p:txBody>
          <a:bodyPr wrap="square" lIns="0" tIns="0" rIns="0" bIns="0" rtlCol="0" anchor="ctr"/>
          <a:lstStyle/>
          <a:p>
            <a:pPr marL="0" indent="0">
              <a:buNone/>
            </a:pPr>
            <a:r>
              <a:rPr lang="en-US" dirty="0">
                <a:solidFill>
                  <a:srgbClr val="D8CCC0"/>
                </a:solidFill>
                <a:latin typeface="Calibri" pitchFamily="34" charset="0"/>
                <a:ea typeface="Calibri" pitchFamily="34" charset="-122"/>
                <a:cs typeface="Calibri" pitchFamily="34" charset="-120"/>
              </a:rPr>
              <a:t>Firma Rinklin  ·  Metzgerei Baumgärtner  ·  Hofladen Kästel</a:t>
            </a:r>
            <a:endParaRPr lang="en-US" dirty="0"/>
          </a:p>
        </p:txBody>
      </p:sp>
      <p:sp>
        <p:nvSpPr>
          <p:cNvPr id="7" name="Text 5"/>
          <p:cNvSpPr/>
          <p:nvPr/>
        </p:nvSpPr>
        <p:spPr>
          <a:xfrm>
            <a:off x="963860" y="4665176"/>
            <a:ext cx="6400800" cy="320040"/>
          </a:xfrm>
          <a:prstGeom prst="rect">
            <a:avLst/>
          </a:prstGeom>
          <a:noFill/>
          <a:ln/>
        </p:spPr>
        <p:txBody>
          <a:bodyPr wrap="square" lIns="0" tIns="0" rIns="0" bIns="0" rtlCol="0" anchor="ctr"/>
          <a:lstStyle/>
          <a:p>
            <a:pPr marL="0" indent="0">
              <a:buNone/>
            </a:pPr>
            <a:r>
              <a:rPr lang="en-US" sz="2000" b="1" dirty="0">
                <a:solidFill>
                  <a:srgbClr val="FFFFFF"/>
                </a:solidFill>
                <a:latin typeface="Calibri" pitchFamily="34" charset="0"/>
                <a:ea typeface="Calibri" pitchFamily="34" charset="-122"/>
                <a:cs typeface="Calibri" pitchFamily="34" charset="-120"/>
              </a:rPr>
              <a:t>Musikalische Unterhaltung</a:t>
            </a:r>
            <a:endParaRPr lang="en-US" sz="2000" dirty="0"/>
          </a:p>
        </p:txBody>
      </p:sp>
      <p:sp>
        <p:nvSpPr>
          <p:cNvPr id="8" name="Text 6"/>
          <p:cNvSpPr/>
          <p:nvPr/>
        </p:nvSpPr>
        <p:spPr>
          <a:xfrm>
            <a:off x="963860" y="5012648"/>
            <a:ext cx="7315200" cy="365760"/>
          </a:xfrm>
          <a:prstGeom prst="rect">
            <a:avLst/>
          </a:prstGeom>
          <a:noFill/>
          <a:ln/>
        </p:spPr>
        <p:txBody>
          <a:bodyPr wrap="square" lIns="0" tIns="0" rIns="0" bIns="0" rtlCol="0" anchor="ctr"/>
          <a:lstStyle/>
          <a:p>
            <a:pPr marL="0" indent="0">
              <a:buNone/>
            </a:pPr>
            <a:r>
              <a:rPr lang="en-US" dirty="0">
                <a:solidFill>
                  <a:srgbClr val="D8CCC0"/>
                </a:solidFill>
                <a:latin typeface="Calibri" pitchFamily="34" charset="0"/>
                <a:ea typeface="Calibri" pitchFamily="34" charset="-122"/>
                <a:cs typeface="Calibri" pitchFamily="34" charset="-120"/>
              </a:rPr>
              <a:t>Freddy Sicko</a:t>
            </a:r>
            <a:endParaRPr lang="en-US" dirty="0"/>
          </a:p>
        </p:txBody>
      </p:sp>
      <p:sp>
        <p:nvSpPr>
          <p:cNvPr id="9" name="Text 7"/>
          <p:cNvSpPr/>
          <p:nvPr/>
        </p:nvSpPr>
        <p:spPr>
          <a:xfrm>
            <a:off x="548640" y="6473952"/>
            <a:ext cx="7315200" cy="274320"/>
          </a:xfrm>
          <a:prstGeom prst="rect">
            <a:avLst/>
          </a:prstGeom>
          <a:noFill/>
          <a:ln/>
        </p:spPr>
        <p:txBody>
          <a:bodyPr wrap="square" lIns="0" tIns="0" rIns="0" bIns="0" rtlCol="0" anchor="ctr"/>
          <a:lstStyle/>
          <a:p>
            <a:pPr marL="0" indent="0" algn="l">
              <a:buNone/>
            </a:pPr>
            <a:r>
              <a:rPr lang="en-US" sz="900" dirty="0">
                <a:solidFill>
                  <a:srgbClr val="B9B0A6"/>
                </a:solidFill>
                <a:latin typeface="Calibri" pitchFamily="34" charset="0"/>
                <a:ea typeface="Calibri" pitchFamily="34" charset="-122"/>
                <a:cs typeface="Calibri" pitchFamily="34" charset="-120"/>
              </a:rPr>
              <a:t>Bürgerhaus Löwen eG  ·  Generalversammlung 27.06.2026</a:t>
            </a:r>
            <a:endParaRPr lang="en-US" sz="900" dirty="0"/>
          </a:p>
        </p:txBody>
      </p:sp>
      <p:sp>
        <p:nvSpPr>
          <p:cNvPr id="10" name="Text 8"/>
          <p:cNvSpPr/>
          <p:nvPr/>
        </p:nvSpPr>
        <p:spPr>
          <a:xfrm>
            <a:off x="10725912" y="6473952"/>
            <a:ext cx="914400" cy="274320"/>
          </a:xfrm>
          <a:prstGeom prst="rect">
            <a:avLst/>
          </a:prstGeom>
          <a:noFill/>
          <a:ln/>
        </p:spPr>
        <p:txBody>
          <a:bodyPr wrap="square" lIns="0" tIns="0" rIns="0" bIns="0" rtlCol="0" anchor="ctr"/>
          <a:lstStyle/>
          <a:p>
            <a:pPr marL="0" indent="0" algn="r">
              <a:buNone/>
            </a:pPr>
            <a:r>
              <a:rPr lang="en-US" sz="900" dirty="0">
                <a:solidFill>
                  <a:srgbClr val="B9B0A6"/>
                </a:solidFill>
                <a:latin typeface="Calibri" pitchFamily="34" charset="0"/>
                <a:ea typeface="Calibri" pitchFamily="34" charset="-122"/>
                <a:cs typeface="Calibri" pitchFamily="34" charset="-120"/>
              </a:rPr>
              <a:t>56</a:t>
            </a:r>
            <a:endParaRPr lang="en-US" sz="9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FFFFFF"/>
        </a:solidFill>
        <a:effectLst/>
      </p:bgPr>
    </p:bg>
    <p:spTree>
      <p:nvGrpSpPr>
        <p:cNvPr id="1" name=""/>
        <p:cNvGrpSpPr/>
        <p:nvPr/>
      </p:nvGrpSpPr>
      <p:grpSpPr>
        <a:xfrm>
          <a:off x="0" y="0"/>
          <a:ext cx="0" cy="0"/>
          <a:chOff x="0" y="0"/>
          <a:chExt cx="0" cy="0"/>
        </a:xfrm>
      </p:grpSpPr>
      <p:pic>
        <p:nvPicPr>
          <p:cNvPr id="2" name="Image 0" descr="assets/logo_transparent.png"/>
          <p:cNvPicPr>
            <a:picLocks noChangeAspect="1"/>
          </p:cNvPicPr>
          <p:nvPr/>
        </p:nvPicPr>
        <p:blipFill>
          <a:blip r:embed="rId3"/>
          <a:stretch>
            <a:fillRect/>
          </a:stretch>
        </p:blipFill>
        <p:spPr>
          <a:xfrm>
            <a:off x="9354312" y="384048"/>
            <a:ext cx="2286000" cy="418247"/>
          </a:xfrm>
          <a:prstGeom prst="rect">
            <a:avLst/>
          </a:prstGeom>
        </p:spPr>
      </p:pic>
      <p:sp>
        <p:nvSpPr>
          <p:cNvPr id="3" name="Text 0"/>
          <p:cNvSpPr/>
          <p:nvPr/>
        </p:nvSpPr>
        <p:spPr>
          <a:xfrm>
            <a:off x="548640" y="457200"/>
            <a:ext cx="10789920" cy="640080"/>
          </a:xfrm>
          <a:prstGeom prst="rect">
            <a:avLst/>
          </a:prstGeom>
          <a:noFill/>
          <a:ln/>
        </p:spPr>
        <p:txBody>
          <a:bodyPr wrap="square" lIns="0" tIns="0" rIns="0" bIns="0" rtlCol="0" anchor="ctr"/>
          <a:lstStyle/>
          <a:p>
            <a:pPr marL="0" indent="0">
              <a:buNone/>
            </a:pPr>
            <a:r>
              <a:rPr lang="en-US" sz="3000" b="1" dirty="0">
                <a:solidFill>
                  <a:srgbClr val="2B241F"/>
                </a:solidFill>
                <a:latin typeface="Cambria" pitchFamily="34" charset="0"/>
                <a:ea typeface="Cambria" pitchFamily="34" charset="-122"/>
                <a:cs typeface="Cambria" pitchFamily="34" charset="-120"/>
              </a:rPr>
              <a:t>Tagesordnung</a:t>
            </a:r>
            <a:endParaRPr lang="en-US" sz="3000" dirty="0"/>
          </a:p>
        </p:txBody>
      </p:sp>
      <p:sp>
        <p:nvSpPr>
          <p:cNvPr id="4" name="Shape 1"/>
          <p:cNvSpPr/>
          <p:nvPr/>
        </p:nvSpPr>
        <p:spPr>
          <a:xfrm>
            <a:off x="640080" y="1600200"/>
            <a:ext cx="347472" cy="347472"/>
          </a:xfrm>
          <a:prstGeom prst="ellipse">
            <a:avLst/>
          </a:prstGeom>
          <a:solidFill>
            <a:srgbClr val="C2693D"/>
          </a:solidFill>
          <a:ln/>
        </p:spPr>
        <p:txBody>
          <a:bodyPr/>
          <a:lstStyle/>
          <a:p>
            <a:endParaRPr lang="de-DE" sz="2400"/>
          </a:p>
        </p:txBody>
      </p:sp>
      <p:sp>
        <p:nvSpPr>
          <p:cNvPr id="5" name="Text 2"/>
          <p:cNvSpPr/>
          <p:nvPr/>
        </p:nvSpPr>
        <p:spPr>
          <a:xfrm>
            <a:off x="640080" y="1600200"/>
            <a:ext cx="347472" cy="347472"/>
          </a:xfrm>
          <a:prstGeom prst="rect">
            <a:avLst/>
          </a:prstGeom>
          <a:noFill/>
          <a:ln/>
        </p:spPr>
        <p:txBody>
          <a:bodyPr wrap="square" lIns="0" tIns="0" rIns="0" bIns="0" rtlCol="0" anchor="ctr"/>
          <a:lstStyle/>
          <a:p>
            <a:pPr marL="0" indent="0" algn="ctr">
              <a:buNone/>
            </a:pPr>
            <a:r>
              <a:rPr lang="en-US" sz="1600" b="1" dirty="0">
                <a:solidFill>
                  <a:srgbClr val="FFFFFF"/>
                </a:solidFill>
                <a:latin typeface="Calibri" pitchFamily="34" charset="0"/>
                <a:ea typeface="Calibri" pitchFamily="34" charset="-122"/>
                <a:cs typeface="Calibri" pitchFamily="34" charset="-120"/>
              </a:rPr>
              <a:t>1</a:t>
            </a:r>
            <a:endParaRPr lang="en-US" sz="1600" dirty="0"/>
          </a:p>
        </p:txBody>
      </p:sp>
      <p:sp>
        <p:nvSpPr>
          <p:cNvPr id="6" name="Text 3"/>
          <p:cNvSpPr/>
          <p:nvPr/>
        </p:nvSpPr>
        <p:spPr>
          <a:xfrm>
            <a:off x="1143000" y="1563624"/>
            <a:ext cx="9875520" cy="420624"/>
          </a:xfrm>
          <a:prstGeom prst="rect">
            <a:avLst/>
          </a:prstGeom>
          <a:noFill/>
          <a:ln/>
        </p:spPr>
        <p:txBody>
          <a:bodyPr wrap="square" lIns="0" tIns="0" rIns="0" bIns="0" rtlCol="0" anchor="ctr"/>
          <a:lstStyle/>
          <a:p>
            <a:pPr marL="0" indent="0">
              <a:buNone/>
            </a:pPr>
            <a:r>
              <a:rPr lang="en-US" dirty="0">
                <a:solidFill>
                  <a:srgbClr val="2B241F"/>
                </a:solidFill>
                <a:latin typeface="Calibri" pitchFamily="34" charset="0"/>
                <a:ea typeface="Calibri" pitchFamily="34" charset="-122"/>
                <a:cs typeface="Calibri" pitchFamily="34" charset="-120"/>
              </a:rPr>
              <a:t>Eröffnung und Begrüßung</a:t>
            </a:r>
            <a:endParaRPr lang="en-US" dirty="0"/>
          </a:p>
        </p:txBody>
      </p:sp>
      <p:sp>
        <p:nvSpPr>
          <p:cNvPr id="7" name="Shape 4"/>
          <p:cNvSpPr/>
          <p:nvPr/>
        </p:nvSpPr>
        <p:spPr>
          <a:xfrm>
            <a:off x="640080" y="2020824"/>
            <a:ext cx="347472" cy="347472"/>
          </a:xfrm>
          <a:prstGeom prst="ellipse">
            <a:avLst/>
          </a:prstGeom>
          <a:solidFill>
            <a:srgbClr val="C2693D"/>
          </a:solidFill>
          <a:ln/>
        </p:spPr>
        <p:txBody>
          <a:bodyPr/>
          <a:lstStyle/>
          <a:p>
            <a:endParaRPr lang="de-DE" sz="2400"/>
          </a:p>
        </p:txBody>
      </p:sp>
      <p:sp>
        <p:nvSpPr>
          <p:cNvPr id="8" name="Text 5"/>
          <p:cNvSpPr/>
          <p:nvPr/>
        </p:nvSpPr>
        <p:spPr>
          <a:xfrm>
            <a:off x="640080" y="2020824"/>
            <a:ext cx="347472" cy="347472"/>
          </a:xfrm>
          <a:prstGeom prst="rect">
            <a:avLst/>
          </a:prstGeom>
          <a:noFill/>
          <a:ln/>
        </p:spPr>
        <p:txBody>
          <a:bodyPr wrap="square" lIns="0" tIns="0" rIns="0" bIns="0" rtlCol="0" anchor="ctr"/>
          <a:lstStyle/>
          <a:p>
            <a:pPr marL="0" indent="0" algn="ctr">
              <a:buNone/>
            </a:pPr>
            <a:r>
              <a:rPr lang="en-US" sz="1600" b="1" dirty="0">
                <a:solidFill>
                  <a:srgbClr val="FFFFFF"/>
                </a:solidFill>
                <a:latin typeface="Calibri" pitchFamily="34" charset="0"/>
                <a:ea typeface="Calibri" pitchFamily="34" charset="-122"/>
                <a:cs typeface="Calibri" pitchFamily="34" charset="-120"/>
              </a:rPr>
              <a:t>2</a:t>
            </a:r>
            <a:endParaRPr lang="en-US" sz="1600" dirty="0"/>
          </a:p>
        </p:txBody>
      </p:sp>
      <p:sp>
        <p:nvSpPr>
          <p:cNvPr id="9" name="Text 6"/>
          <p:cNvSpPr/>
          <p:nvPr/>
        </p:nvSpPr>
        <p:spPr>
          <a:xfrm>
            <a:off x="1143000" y="1984248"/>
            <a:ext cx="10408920" cy="420624"/>
          </a:xfrm>
          <a:prstGeom prst="rect">
            <a:avLst/>
          </a:prstGeom>
          <a:noFill/>
          <a:ln/>
        </p:spPr>
        <p:txBody>
          <a:bodyPr wrap="square" lIns="0" tIns="0" rIns="0" bIns="0" rtlCol="0" anchor="ctr"/>
          <a:lstStyle/>
          <a:p>
            <a:pPr marL="0" indent="0">
              <a:buNone/>
            </a:pPr>
            <a:r>
              <a:rPr lang="en-US" dirty="0">
                <a:solidFill>
                  <a:srgbClr val="2B241F"/>
                </a:solidFill>
                <a:latin typeface="Calibri" pitchFamily="34" charset="0"/>
                <a:ea typeface="Calibri" pitchFamily="34" charset="-122"/>
                <a:cs typeface="Calibri" pitchFamily="34" charset="-120"/>
              </a:rPr>
              <a:t>Bericht des Aufsichtsrats über seine Tätigkeit im </a:t>
            </a:r>
            <a:r>
              <a:rPr lang="en-US" dirty="0" err="1">
                <a:solidFill>
                  <a:srgbClr val="2B241F"/>
                </a:solidFill>
                <a:latin typeface="Calibri" pitchFamily="34" charset="0"/>
                <a:ea typeface="Calibri" pitchFamily="34" charset="-122"/>
                <a:cs typeface="Calibri" pitchFamily="34" charset="-120"/>
              </a:rPr>
              <a:t>Geschäftsjahr</a:t>
            </a:r>
            <a:r>
              <a:rPr lang="en-US" dirty="0">
                <a:solidFill>
                  <a:srgbClr val="2B241F"/>
                </a:solidFill>
                <a:latin typeface="Calibri" pitchFamily="34" charset="0"/>
                <a:ea typeface="Calibri" pitchFamily="34" charset="-122"/>
                <a:cs typeface="Calibri" pitchFamily="34" charset="-120"/>
              </a:rPr>
              <a:t> 2025</a:t>
            </a:r>
            <a:r>
              <a:rPr kumimoji="0" lang="en-US" sz="1800" b="0" i="0" u="none" strike="noStrike" kern="1200" cap="none" spc="0" normalizeH="0" baseline="0" noProof="0" dirty="0">
                <a:ln>
                  <a:noFill/>
                </a:ln>
                <a:solidFill>
                  <a:srgbClr val="2B241F"/>
                </a:solidFill>
                <a:effectLst/>
                <a:uLnTx/>
                <a:uFillTx/>
                <a:latin typeface="Calibri" pitchFamily="34" charset="0"/>
                <a:ea typeface="Calibri" pitchFamily="34" charset="-122"/>
                <a:cs typeface="Calibri" pitchFamily="34" charset="-120"/>
              </a:rPr>
              <a:t> </a:t>
            </a:r>
            <a:r>
              <a:rPr lang="en-US" i="1" dirty="0">
                <a:solidFill>
                  <a:srgbClr val="2B241F"/>
                </a:solidFill>
                <a:latin typeface="Calibri" pitchFamily="34" charset="0"/>
                <a:ea typeface="Calibri" pitchFamily="34" charset="-122"/>
                <a:cs typeface="Calibri" pitchFamily="34" charset="-120"/>
              </a:rPr>
              <a:t>/ Vorlage des </a:t>
            </a:r>
            <a:r>
              <a:rPr lang="en-US" i="1" dirty="0" err="1">
                <a:solidFill>
                  <a:srgbClr val="2B241F"/>
                </a:solidFill>
                <a:latin typeface="Calibri" pitchFamily="34" charset="0"/>
                <a:ea typeface="Calibri" pitchFamily="34" charset="-122"/>
                <a:cs typeface="Calibri" pitchFamily="34" charset="-120"/>
              </a:rPr>
              <a:t>Jahresabschlusses</a:t>
            </a:r>
            <a:r>
              <a:rPr lang="en-US" i="1" dirty="0">
                <a:solidFill>
                  <a:srgbClr val="2B241F"/>
                </a:solidFill>
                <a:latin typeface="Calibri" pitchFamily="34" charset="0"/>
                <a:ea typeface="Calibri" pitchFamily="34" charset="-122"/>
                <a:cs typeface="Calibri" pitchFamily="34" charset="-120"/>
              </a:rPr>
              <a:t> </a:t>
            </a:r>
            <a:r>
              <a:rPr kumimoji="0" lang="en-US" sz="1800" b="0" i="1" u="none" strike="noStrike" kern="1200" cap="none" spc="0" normalizeH="0" baseline="0" noProof="0" dirty="0">
                <a:ln>
                  <a:noFill/>
                </a:ln>
                <a:solidFill>
                  <a:srgbClr val="2B241F"/>
                </a:solidFill>
                <a:effectLst/>
                <a:uLnTx/>
                <a:uFillTx/>
                <a:latin typeface="Calibri" pitchFamily="34" charset="0"/>
                <a:ea typeface="Calibri" pitchFamily="34" charset="-122"/>
                <a:cs typeface="Calibri" pitchFamily="34" charset="-120"/>
              </a:rPr>
              <a:t>2025</a:t>
            </a:r>
            <a:endParaRPr lang="en-US" i="1" dirty="0"/>
          </a:p>
        </p:txBody>
      </p:sp>
      <p:sp>
        <p:nvSpPr>
          <p:cNvPr id="10" name="Shape 7"/>
          <p:cNvSpPr/>
          <p:nvPr/>
        </p:nvSpPr>
        <p:spPr>
          <a:xfrm>
            <a:off x="640080" y="2441448"/>
            <a:ext cx="347472" cy="347472"/>
          </a:xfrm>
          <a:prstGeom prst="ellipse">
            <a:avLst/>
          </a:prstGeom>
          <a:solidFill>
            <a:srgbClr val="C2693D"/>
          </a:solidFill>
          <a:ln/>
        </p:spPr>
        <p:txBody>
          <a:bodyPr/>
          <a:lstStyle/>
          <a:p>
            <a:endParaRPr lang="de-DE" sz="2400"/>
          </a:p>
        </p:txBody>
      </p:sp>
      <p:sp>
        <p:nvSpPr>
          <p:cNvPr id="11" name="Text 8"/>
          <p:cNvSpPr/>
          <p:nvPr/>
        </p:nvSpPr>
        <p:spPr>
          <a:xfrm>
            <a:off x="640080" y="2441448"/>
            <a:ext cx="347472" cy="347472"/>
          </a:xfrm>
          <a:prstGeom prst="rect">
            <a:avLst/>
          </a:prstGeom>
          <a:noFill/>
          <a:ln/>
        </p:spPr>
        <p:txBody>
          <a:bodyPr wrap="square" lIns="0" tIns="0" rIns="0" bIns="0" rtlCol="0" anchor="ctr"/>
          <a:lstStyle/>
          <a:p>
            <a:pPr marL="0" indent="0" algn="ctr">
              <a:buNone/>
            </a:pPr>
            <a:r>
              <a:rPr lang="en-US" sz="1600" b="1" dirty="0">
                <a:solidFill>
                  <a:srgbClr val="FFFFFF"/>
                </a:solidFill>
                <a:latin typeface="Calibri" pitchFamily="34" charset="0"/>
                <a:ea typeface="Calibri" pitchFamily="34" charset="-122"/>
                <a:cs typeface="Calibri" pitchFamily="34" charset="-120"/>
              </a:rPr>
              <a:t>3</a:t>
            </a:r>
            <a:endParaRPr lang="en-US" sz="1600" dirty="0"/>
          </a:p>
        </p:txBody>
      </p:sp>
      <p:sp>
        <p:nvSpPr>
          <p:cNvPr id="12" name="Text 9"/>
          <p:cNvSpPr/>
          <p:nvPr/>
        </p:nvSpPr>
        <p:spPr>
          <a:xfrm>
            <a:off x="1143000" y="2404872"/>
            <a:ext cx="9875520" cy="420624"/>
          </a:xfrm>
          <a:prstGeom prst="rect">
            <a:avLst/>
          </a:prstGeom>
          <a:noFill/>
          <a:ln/>
        </p:spPr>
        <p:txBody>
          <a:bodyPr wrap="square" lIns="0" tIns="0" rIns="0" bIns="0" rtlCol="0" anchor="ctr"/>
          <a:lstStyle/>
          <a:p>
            <a:pPr marL="0" indent="0">
              <a:buNone/>
            </a:pPr>
            <a:r>
              <a:rPr lang="en-US" dirty="0">
                <a:solidFill>
                  <a:srgbClr val="2B241F"/>
                </a:solidFill>
                <a:latin typeface="Calibri" pitchFamily="34" charset="0"/>
                <a:ea typeface="Calibri" pitchFamily="34" charset="-122"/>
                <a:cs typeface="Calibri" pitchFamily="34" charset="-120"/>
              </a:rPr>
              <a:t>Bericht des Vorstands über das </a:t>
            </a:r>
            <a:r>
              <a:rPr lang="en-US" dirty="0" err="1">
                <a:solidFill>
                  <a:srgbClr val="2B241F"/>
                </a:solidFill>
                <a:latin typeface="Calibri" pitchFamily="34" charset="0"/>
                <a:ea typeface="Calibri" pitchFamily="34" charset="-122"/>
                <a:cs typeface="Calibri" pitchFamily="34" charset="-120"/>
              </a:rPr>
              <a:t>Geschäftsjahr</a:t>
            </a:r>
            <a:r>
              <a:rPr lang="en-US" dirty="0">
                <a:solidFill>
                  <a:srgbClr val="2B241F"/>
                </a:solidFill>
                <a:latin typeface="Calibri" pitchFamily="34" charset="0"/>
                <a:ea typeface="Calibri" pitchFamily="34" charset="-122"/>
                <a:cs typeface="Calibri" pitchFamily="34" charset="-120"/>
              </a:rPr>
              <a:t> 2025</a:t>
            </a:r>
            <a:endParaRPr lang="en-US" dirty="0"/>
          </a:p>
        </p:txBody>
      </p:sp>
      <p:sp>
        <p:nvSpPr>
          <p:cNvPr id="13" name="Shape 10"/>
          <p:cNvSpPr/>
          <p:nvPr/>
        </p:nvSpPr>
        <p:spPr>
          <a:xfrm>
            <a:off x="640080" y="2862072"/>
            <a:ext cx="347472" cy="347472"/>
          </a:xfrm>
          <a:prstGeom prst="ellipse">
            <a:avLst/>
          </a:prstGeom>
          <a:solidFill>
            <a:srgbClr val="C2693D"/>
          </a:solidFill>
          <a:ln/>
        </p:spPr>
        <p:txBody>
          <a:bodyPr/>
          <a:lstStyle/>
          <a:p>
            <a:endParaRPr lang="de-DE" sz="2400"/>
          </a:p>
        </p:txBody>
      </p:sp>
      <p:sp>
        <p:nvSpPr>
          <p:cNvPr id="14" name="Text 11"/>
          <p:cNvSpPr/>
          <p:nvPr/>
        </p:nvSpPr>
        <p:spPr>
          <a:xfrm>
            <a:off x="640080" y="2862072"/>
            <a:ext cx="347472" cy="347472"/>
          </a:xfrm>
          <a:prstGeom prst="rect">
            <a:avLst/>
          </a:prstGeom>
          <a:noFill/>
          <a:ln/>
        </p:spPr>
        <p:txBody>
          <a:bodyPr wrap="square" lIns="0" tIns="0" rIns="0" bIns="0" rtlCol="0" anchor="ctr"/>
          <a:lstStyle/>
          <a:p>
            <a:pPr marL="0" indent="0" algn="ctr">
              <a:buNone/>
            </a:pPr>
            <a:r>
              <a:rPr lang="en-US" sz="1600" b="1" dirty="0">
                <a:solidFill>
                  <a:srgbClr val="FFFFFF"/>
                </a:solidFill>
                <a:latin typeface="Calibri" pitchFamily="34" charset="0"/>
                <a:ea typeface="Calibri" pitchFamily="34" charset="-122"/>
                <a:cs typeface="Calibri" pitchFamily="34" charset="-120"/>
              </a:rPr>
              <a:t>4</a:t>
            </a:r>
            <a:endParaRPr lang="en-US" sz="1600" dirty="0"/>
          </a:p>
        </p:txBody>
      </p:sp>
      <p:sp>
        <p:nvSpPr>
          <p:cNvPr id="15" name="Text 12"/>
          <p:cNvSpPr/>
          <p:nvPr/>
        </p:nvSpPr>
        <p:spPr>
          <a:xfrm>
            <a:off x="1143000" y="2825496"/>
            <a:ext cx="9875520" cy="420624"/>
          </a:xfrm>
          <a:prstGeom prst="rect">
            <a:avLst/>
          </a:prstGeom>
          <a:noFill/>
          <a:ln/>
        </p:spPr>
        <p:txBody>
          <a:bodyPr wrap="square" lIns="0" tIns="0" rIns="0" bIns="0" rtlCol="0" anchor="ctr"/>
          <a:lstStyle/>
          <a:p>
            <a:pPr marL="0" indent="0">
              <a:buNone/>
            </a:pPr>
            <a:r>
              <a:rPr lang="en-US" dirty="0">
                <a:solidFill>
                  <a:srgbClr val="2B241F"/>
                </a:solidFill>
                <a:latin typeface="Calibri" pitchFamily="34" charset="0"/>
                <a:ea typeface="Calibri" pitchFamily="34" charset="-122"/>
                <a:cs typeface="Calibri" pitchFamily="34" charset="-120"/>
              </a:rPr>
              <a:t>Feststellung des Jahresabschlusses 2025</a:t>
            </a:r>
            <a:endParaRPr lang="en-US" dirty="0"/>
          </a:p>
        </p:txBody>
      </p:sp>
      <p:sp>
        <p:nvSpPr>
          <p:cNvPr id="16" name="Shape 13"/>
          <p:cNvSpPr/>
          <p:nvPr/>
        </p:nvSpPr>
        <p:spPr>
          <a:xfrm>
            <a:off x="640080" y="3282696"/>
            <a:ext cx="347472" cy="347472"/>
          </a:xfrm>
          <a:prstGeom prst="ellipse">
            <a:avLst/>
          </a:prstGeom>
          <a:solidFill>
            <a:srgbClr val="C2693D"/>
          </a:solidFill>
          <a:ln/>
        </p:spPr>
        <p:txBody>
          <a:bodyPr/>
          <a:lstStyle/>
          <a:p>
            <a:endParaRPr lang="de-DE" sz="2400"/>
          </a:p>
        </p:txBody>
      </p:sp>
      <p:sp>
        <p:nvSpPr>
          <p:cNvPr id="17" name="Text 14"/>
          <p:cNvSpPr/>
          <p:nvPr/>
        </p:nvSpPr>
        <p:spPr>
          <a:xfrm>
            <a:off x="640080" y="3282696"/>
            <a:ext cx="347472" cy="347472"/>
          </a:xfrm>
          <a:prstGeom prst="rect">
            <a:avLst/>
          </a:prstGeom>
          <a:noFill/>
          <a:ln/>
        </p:spPr>
        <p:txBody>
          <a:bodyPr wrap="square" lIns="0" tIns="0" rIns="0" bIns="0" rtlCol="0" anchor="ctr"/>
          <a:lstStyle/>
          <a:p>
            <a:pPr marL="0" indent="0" algn="ctr">
              <a:buNone/>
            </a:pPr>
            <a:r>
              <a:rPr lang="en-US" sz="1600" b="1" dirty="0">
                <a:solidFill>
                  <a:srgbClr val="FFFFFF"/>
                </a:solidFill>
                <a:latin typeface="Calibri" pitchFamily="34" charset="0"/>
                <a:ea typeface="Calibri" pitchFamily="34" charset="-122"/>
                <a:cs typeface="Calibri" pitchFamily="34" charset="-120"/>
              </a:rPr>
              <a:t>5</a:t>
            </a:r>
            <a:endParaRPr lang="en-US" sz="1600" dirty="0"/>
          </a:p>
        </p:txBody>
      </p:sp>
      <p:sp>
        <p:nvSpPr>
          <p:cNvPr id="18" name="Text 15"/>
          <p:cNvSpPr/>
          <p:nvPr/>
        </p:nvSpPr>
        <p:spPr>
          <a:xfrm>
            <a:off x="1143000" y="3246120"/>
            <a:ext cx="9875520" cy="420624"/>
          </a:xfrm>
          <a:prstGeom prst="rect">
            <a:avLst/>
          </a:prstGeom>
          <a:noFill/>
          <a:ln/>
        </p:spPr>
        <p:txBody>
          <a:bodyPr wrap="square" lIns="0" tIns="0" rIns="0" bIns="0" rtlCol="0" anchor="ctr"/>
          <a:lstStyle/>
          <a:p>
            <a:pPr marL="0" indent="0">
              <a:buNone/>
            </a:pPr>
            <a:r>
              <a:rPr lang="en-US" dirty="0">
                <a:solidFill>
                  <a:srgbClr val="2B241F"/>
                </a:solidFill>
                <a:latin typeface="Calibri" pitchFamily="34" charset="0"/>
                <a:ea typeface="Calibri" pitchFamily="34" charset="-122"/>
                <a:cs typeface="Calibri" pitchFamily="34" charset="-120"/>
              </a:rPr>
              <a:t>Feststellung des Prüfberichts des Genossenschaftsverbands</a:t>
            </a:r>
            <a:endParaRPr lang="en-US" dirty="0"/>
          </a:p>
        </p:txBody>
      </p:sp>
      <p:sp>
        <p:nvSpPr>
          <p:cNvPr id="19" name="Shape 16"/>
          <p:cNvSpPr/>
          <p:nvPr/>
        </p:nvSpPr>
        <p:spPr>
          <a:xfrm>
            <a:off x="640080" y="3703320"/>
            <a:ext cx="347472" cy="347472"/>
          </a:xfrm>
          <a:prstGeom prst="ellipse">
            <a:avLst/>
          </a:prstGeom>
          <a:solidFill>
            <a:srgbClr val="C2693D"/>
          </a:solidFill>
          <a:ln/>
        </p:spPr>
        <p:txBody>
          <a:bodyPr/>
          <a:lstStyle/>
          <a:p>
            <a:endParaRPr lang="de-DE" sz="2400"/>
          </a:p>
        </p:txBody>
      </p:sp>
      <p:sp>
        <p:nvSpPr>
          <p:cNvPr id="20" name="Text 17"/>
          <p:cNvSpPr/>
          <p:nvPr/>
        </p:nvSpPr>
        <p:spPr>
          <a:xfrm>
            <a:off x="640080" y="3703320"/>
            <a:ext cx="347472" cy="347472"/>
          </a:xfrm>
          <a:prstGeom prst="rect">
            <a:avLst/>
          </a:prstGeom>
          <a:noFill/>
          <a:ln/>
        </p:spPr>
        <p:txBody>
          <a:bodyPr wrap="square" lIns="0" tIns="0" rIns="0" bIns="0" rtlCol="0" anchor="ctr"/>
          <a:lstStyle/>
          <a:p>
            <a:pPr marL="0" indent="0" algn="ctr">
              <a:buNone/>
            </a:pPr>
            <a:r>
              <a:rPr lang="en-US" sz="1600" b="1" dirty="0">
                <a:solidFill>
                  <a:srgbClr val="FFFFFF"/>
                </a:solidFill>
                <a:latin typeface="Calibri" pitchFamily="34" charset="0"/>
                <a:ea typeface="Calibri" pitchFamily="34" charset="-122"/>
                <a:cs typeface="Calibri" pitchFamily="34" charset="-120"/>
              </a:rPr>
              <a:t>6</a:t>
            </a:r>
            <a:endParaRPr lang="en-US" sz="1600" dirty="0"/>
          </a:p>
        </p:txBody>
      </p:sp>
      <p:sp>
        <p:nvSpPr>
          <p:cNvPr id="21" name="Text 18"/>
          <p:cNvSpPr/>
          <p:nvPr/>
        </p:nvSpPr>
        <p:spPr>
          <a:xfrm>
            <a:off x="1143000" y="3666744"/>
            <a:ext cx="9875520" cy="420624"/>
          </a:xfrm>
          <a:prstGeom prst="rect">
            <a:avLst/>
          </a:prstGeom>
          <a:noFill/>
          <a:ln/>
        </p:spPr>
        <p:txBody>
          <a:bodyPr wrap="square" lIns="0" tIns="0" rIns="0" bIns="0" rtlCol="0" anchor="ctr"/>
          <a:lstStyle/>
          <a:p>
            <a:pPr marL="0" indent="0">
              <a:buNone/>
            </a:pPr>
            <a:r>
              <a:rPr lang="en-US" dirty="0">
                <a:solidFill>
                  <a:srgbClr val="2B241F"/>
                </a:solidFill>
                <a:latin typeface="Calibri" pitchFamily="34" charset="0"/>
                <a:ea typeface="Calibri" pitchFamily="34" charset="-122"/>
                <a:cs typeface="Calibri" pitchFamily="34" charset="-120"/>
              </a:rPr>
              <a:t>Satzungsänderung (Abstimmung)</a:t>
            </a:r>
            <a:endParaRPr lang="en-US" dirty="0"/>
          </a:p>
        </p:txBody>
      </p:sp>
      <p:sp>
        <p:nvSpPr>
          <p:cNvPr id="22" name="Shape 19"/>
          <p:cNvSpPr/>
          <p:nvPr/>
        </p:nvSpPr>
        <p:spPr>
          <a:xfrm>
            <a:off x="640080" y="4123944"/>
            <a:ext cx="347472" cy="347472"/>
          </a:xfrm>
          <a:prstGeom prst="ellipse">
            <a:avLst/>
          </a:prstGeom>
          <a:solidFill>
            <a:srgbClr val="C2693D"/>
          </a:solidFill>
          <a:ln/>
        </p:spPr>
        <p:txBody>
          <a:bodyPr/>
          <a:lstStyle/>
          <a:p>
            <a:endParaRPr lang="de-DE" sz="2400"/>
          </a:p>
        </p:txBody>
      </p:sp>
      <p:sp>
        <p:nvSpPr>
          <p:cNvPr id="23" name="Text 20"/>
          <p:cNvSpPr/>
          <p:nvPr/>
        </p:nvSpPr>
        <p:spPr>
          <a:xfrm>
            <a:off x="640080" y="4123944"/>
            <a:ext cx="347472" cy="347472"/>
          </a:xfrm>
          <a:prstGeom prst="rect">
            <a:avLst/>
          </a:prstGeom>
          <a:noFill/>
          <a:ln/>
        </p:spPr>
        <p:txBody>
          <a:bodyPr wrap="square" lIns="0" tIns="0" rIns="0" bIns="0" rtlCol="0" anchor="ctr"/>
          <a:lstStyle/>
          <a:p>
            <a:pPr marL="0" indent="0" algn="ctr">
              <a:buNone/>
            </a:pPr>
            <a:r>
              <a:rPr lang="en-US" sz="1600" b="1" dirty="0">
                <a:solidFill>
                  <a:srgbClr val="FFFFFF"/>
                </a:solidFill>
                <a:latin typeface="Calibri" pitchFamily="34" charset="0"/>
                <a:ea typeface="Calibri" pitchFamily="34" charset="-122"/>
                <a:cs typeface="Calibri" pitchFamily="34" charset="-120"/>
              </a:rPr>
              <a:t>7</a:t>
            </a:r>
            <a:endParaRPr lang="en-US" sz="1600" dirty="0"/>
          </a:p>
        </p:txBody>
      </p:sp>
      <p:sp>
        <p:nvSpPr>
          <p:cNvPr id="24" name="Text 21"/>
          <p:cNvSpPr/>
          <p:nvPr/>
        </p:nvSpPr>
        <p:spPr>
          <a:xfrm>
            <a:off x="1143000" y="4087368"/>
            <a:ext cx="9875520" cy="420624"/>
          </a:xfrm>
          <a:prstGeom prst="rect">
            <a:avLst/>
          </a:prstGeom>
          <a:noFill/>
          <a:ln/>
        </p:spPr>
        <p:txBody>
          <a:bodyPr wrap="square" lIns="0" tIns="0" rIns="0" bIns="0" rtlCol="0" anchor="ctr"/>
          <a:lstStyle/>
          <a:p>
            <a:pPr marL="0" indent="0">
              <a:buNone/>
            </a:pPr>
            <a:r>
              <a:rPr lang="en-US" dirty="0">
                <a:solidFill>
                  <a:srgbClr val="2B241F"/>
                </a:solidFill>
                <a:latin typeface="Calibri" pitchFamily="34" charset="0"/>
                <a:ea typeface="Calibri" pitchFamily="34" charset="-122"/>
                <a:cs typeface="Calibri" pitchFamily="34" charset="-120"/>
              </a:rPr>
              <a:t>Beschluss über die Ergebnisverwendung (Abstimmung)</a:t>
            </a:r>
            <a:endParaRPr lang="en-US" dirty="0"/>
          </a:p>
        </p:txBody>
      </p:sp>
      <p:sp>
        <p:nvSpPr>
          <p:cNvPr id="25" name="Shape 22"/>
          <p:cNvSpPr/>
          <p:nvPr/>
        </p:nvSpPr>
        <p:spPr>
          <a:xfrm>
            <a:off x="640080" y="4544568"/>
            <a:ext cx="347472" cy="347472"/>
          </a:xfrm>
          <a:prstGeom prst="ellipse">
            <a:avLst/>
          </a:prstGeom>
          <a:solidFill>
            <a:srgbClr val="C2693D"/>
          </a:solidFill>
          <a:ln/>
        </p:spPr>
        <p:txBody>
          <a:bodyPr/>
          <a:lstStyle/>
          <a:p>
            <a:endParaRPr lang="de-DE" sz="2400"/>
          </a:p>
        </p:txBody>
      </p:sp>
      <p:sp>
        <p:nvSpPr>
          <p:cNvPr id="26" name="Text 23"/>
          <p:cNvSpPr/>
          <p:nvPr/>
        </p:nvSpPr>
        <p:spPr>
          <a:xfrm>
            <a:off x="640080" y="4544568"/>
            <a:ext cx="347472" cy="347472"/>
          </a:xfrm>
          <a:prstGeom prst="rect">
            <a:avLst/>
          </a:prstGeom>
          <a:noFill/>
          <a:ln/>
        </p:spPr>
        <p:txBody>
          <a:bodyPr wrap="square" lIns="0" tIns="0" rIns="0" bIns="0" rtlCol="0" anchor="ctr"/>
          <a:lstStyle/>
          <a:p>
            <a:pPr marL="0" indent="0" algn="ctr">
              <a:buNone/>
            </a:pPr>
            <a:r>
              <a:rPr lang="en-US" sz="1600" b="1" dirty="0">
                <a:solidFill>
                  <a:srgbClr val="FFFFFF"/>
                </a:solidFill>
                <a:latin typeface="Calibri" pitchFamily="34" charset="0"/>
                <a:ea typeface="Calibri" pitchFamily="34" charset="-122"/>
                <a:cs typeface="Calibri" pitchFamily="34" charset="-120"/>
              </a:rPr>
              <a:t>8</a:t>
            </a:r>
            <a:endParaRPr lang="en-US" sz="1600" dirty="0"/>
          </a:p>
        </p:txBody>
      </p:sp>
      <p:sp>
        <p:nvSpPr>
          <p:cNvPr id="27" name="Text 24"/>
          <p:cNvSpPr/>
          <p:nvPr/>
        </p:nvSpPr>
        <p:spPr>
          <a:xfrm>
            <a:off x="1143000" y="4507992"/>
            <a:ext cx="9875520" cy="420624"/>
          </a:xfrm>
          <a:prstGeom prst="rect">
            <a:avLst/>
          </a:prstGeom>
          <a:noFill/>
          <a:ln/>
        </p:spPr>
        <p:txBody>
          <a:bodyPr wrap="square" lIns="0" tIns="0" rIns="0" bIns="0" rtlCol="0" anchor="ctr"/>
          <a:lstStyle/>
          <a:p>
            <a:pPr marL="0" indent="0">
              <a:buNone/>
            </a:pPr>
            <a:r>
              <a:rPr lang="en-US" dirty="0">
                <a:solidFill>
                  <a:srgbClr val="2B241F"/>
                </a:solidFill>
                <a:latin typeface="Calibri" pitchFamily="34" charset="0"/>
                <a:ea typeface="Calibri" pitchFamily="34" charset="-122"/>
                <a:cs typeface="Calibri" pitchFamily="34" charset="-120"/>
              </a:rPr>
              <a:t>Entlastung (Abstimmung)</a:t>
            </a:r>
            <a:endParaRPr lang="en-US" dirty="0"/>
          </a:p>
        </p:txBody>
      </p:sp>
      <p:sp>
        <p:nvSpPr>
          <p:cNvPr id="28" name="Text 25"/>
          <p:cNvSpPr/>
          <p:nvPr/>
        </p:nvSpPr>
        <p:spPr>
          <a:xfrm>
            <a:off x="1463040" y="4937760"/>
            <a:ext cx="8961120" cy="310896"/>
          </a:xfrm>
          <a:prstGeom prst="rect">
            <a:avLst/>
          </a:prstGeom>
          <a:noFill/>
          <a:ln/>
        </p:spPr>
        <p:txBody>
          <a:bodyPr wrap="square" lIns="0" tIns="0" rIns="0" bIns="0" rtlCol="0" anchor="ctr"/>
          <a:lstStyle/>
          <a:p>
            <a:pPr marL="0" indent="0">
              <a:buNone/>
            </a:pPr>
            <a:r>
              <a:rPr lang="en-US" sz="1600" i="1" dirty="0">
                <a:solidFill>
                  <a:srgbClr val="726C66"/>
                </a:solidFill>
                <a:latin typeface="Calibri" pitchFamily="34" charset="0"/>
                <a:ea typeface="Calibri" pitchFamily="34" charset="-122"/>
                <a:cs typeface="Calibri" pitchFamily="34" charset="-120"/>
              </a:rPr>
              <a:t>der Mitglieder des Vorstands</a:t>
            </a:r>
            <a:endParaRPr lang="en-US" sz="1600" dirty="0"/>
          </a:p>
        </p:txBody>
      </p:sp>
      <p:sp>
        <p:nvSpPr>
          <p:cNvPr id="29" name="Text 26"/>
          <p:cNvSpPr/>
          <p:nvPr/>
        </p:nvSpPr>
        <p:spPr>
          <a:xfrm>
            <a:off x="1463040" y="5266944"/>
            <a:ext cx="8961120" cy="310896"/>
          </a:xfrm>
          <a:prstGeom prst="rect">
            <a:avLst/>
          </a:prstGeom>
          <a:noFill/>
          <a:ln/>
        </p:spPr>
        <p:txBody>
          <a:bodyPr wrap="square" lIns="0" tIns="0" rIns="0" bIns="0" rtlCol="0" anchor="ctr"/>
          <a:lstStyle/>
          <a:p>
            <a:pPr marL="0" indent="0">
              <a:buNone/>
            </a:pPr>
            <a:r>
              <a:rPr lang="en-US" sz="1600" i="1" dirty="0">
                <a:solidFill>
                  <a:srgbClr val="726C66"/>
                </a:solidFill>
                <a:latin typeface="Calibri" pitchFamily="34" charset="0"/>
                <a:ea typeface="Calibri" pitchFamily="34" charset="-122"/>
                <a:cs typeface="Calibri" pitchFamily="34" charset="-120"/>
              </a:rPr>
              <a:t>der Mitglieder des Aufsichtsrats</a:t>
            </a:r>
            <a:endParaRPr lang="en-US" sz="1600" dirty="0"/>
          </a:p>
        </p:txBody>
      </p:sp>
      <p:sp>
        <p:nvSpPr>
          <p:cNvPr id="30" name="Shape 27"/>
          <p:cNvSpPr/>
          <p:nvPr/>
        </p:nvSpPr>
        <p:spPr>
          <a:xfrm>
            <a:off x="640080" y="5623560"/>
            <a:ext cx="347472" cy="347472"/>
          </a:xfrm>
          <a:prstGeom prst="ellipse">
            <a:avLst/>
          </a:prstGeom>
          <a:solidFill>
            <a:srgbClr val="C2693D"/>
          </a:solidFill>
          <a:ln/>
        </p:spPr>
        <p:txBody>
          <a:bodyPr/>
          <a:lstStyle/>
          <a:p>
            <a:endParaRPr lang="de-DE" sz="2400"/>
          </a:p>
        </p:txBody>
      </p:sp>
      <p:sp>
        <p:nvSpPr>
          <p:cNvPr id="31" name="Text 28"/>
          <p:cNvSpPr/>
          <p:nvPr/>
        </p:nvSpPr>
        <p:spPr>
          <a:xfrm>
            <a:off x="640080" y="5623560"/>
            <a:ext cx="347472" cy="347472"/>
          </a:xfrm>
          <a:prstGeom prst="rect">
            <a:avLst/>
          </a:prstGeom>
          <a:noFill/>
          <a:ln/>
        </p:spPr>
        <p:txBody>
          <a:bodyPr wrap="square" lIns="0" tIns="0" rIns="0" bIns="0" rtlCol="0" anchor="ctr"/>
          <a:lstStyle/>
          <a:p>
            <a:pPr marL="0" indent="0" algn="ctr">
              <a:buNone/>
            </a:pPr>
            <a:r>
              <a:rPr lang="en-US" sz="1600" b="1" dirty="0">
                <a:solidFill>
                  <a:srgbClr val="FFFFFF"/>
                </a:solidFill>
                <a:latin typeface="Calibri" pitchFamily="34" charset="0"/>
                <a:ea typeface="Calibri" pitchFamily="34" charset="-122"/>
                <a:cs typeface="Calibri" pitchFamily="34" charset="-120"/>
              </a:rPr>
              <a:t>9</a:t>
            </a:r>
            <a:endParaRPr lang="en-US" sz="1600" dirty="0"/>
          </a:p>
        </p:txBody>
      </p:sp>
      <p:sp>
        <p:nvSpPr>
          <p:cNvPr id="32" name="Text 29"/>
          <p:cNvSpPr/>
          <p:nvPr/>
        </p:nvSpPr>
        <p:spPr>
          <a:xfrm>
            <a:off x="1143000" y="5586984"/>
            <a:ext cx="9875520" cy="420624"/>
          </a:xfrm>
          <a:prstGeom prst="rect">
            <a:avLst/>
          </a:prstGeom>
          <a:noFill/>
          <a:ln/>
        </p:spPr>
        <p:txBody>
          <a:bodyPr wrap="square" lIns="0" tIns="0" rIns="0" bIns="0" rtlCol="0" anchor="ctr"/>
          <a:lstStyle/>
          <a:p>
            <a:pPr marL="0" indent="0">
              <a:buNone/>
            </a:pPr>
            <a:r>
              <a:rPr lang="en-US" dirty="0">
                <a:solidFill>
                  <a:srgbClr val="2B241F"/>
                </a:solidFill>
                <a:latin typeface="Calibri" pitchFamily="34" charset="0"/>
                <a:ea typeface="Calibri" pitchFamily="34" charset="-122"/>
                <a:cs typeface="Calibri" pitchFamily="34" charset="-120"/>
              </a:rPr>
              <a:t>Verschiedenes</a:t>
            </a:r>
            <a:endParaRPr lang="en-US" dirty="0"/>
          </a:p>
        </p:txBody>
      </p:sp>
      <p:sp>
        <p:nvSpPr>
          <p:cNvPr id="33" name="Text 30"/>
          <p:cNvSpPr/>
          <p:nvPr/>
        </p:nvSpPr>
        <p:spPr>
          <a:xfrm>
            <a:off x="548640" y="6473952"/>
            <a:ext cx="7315200" cy="274320"/>
          </a:xfrm>
          <a:prstGeom prst="rect">
            <a:avLst/>
          </a:prstGeom>
          <a:noFill/>
          <a:ln/>
        </p:spPr>
        <p:txBody>
          <a:bodyPr wrap="square" lIns="0" tIns="0" rIns="0" bIns="0" rtlCol="0" anchor="ctr"/>
          <a:lstStyle/>
          <a:p>
            <a:pPr marL="0" indent="0" algn="l">
              <a:buNone/>
            </a:pPr>
            <a:r>
              <a:rPr lang="en-US" sz="900" dirty="0">
                <a:solidFill>
                  <a:srgbClr val="726C66"/>
                </a:solidFill>
                <a:latin typeface="Calibri" pitchFamily="34" charset="0"/>
                <a:ea typeface="Calibri" pitchFamily="34" charset="-122"/>
                <a:cs typeface="Calibri" pitchFamily="34" charset="-120"/>
              </a:rPr>
              <a:t>Bürgerhaus Löwen eG  ·  Generalversammlung 27.06.2026</a:t>
            </a:r>
            <a:endParaRPr lang="en-US" sz="900" dirty="0"/>
          </a:p>
        </p:txBody>
      </p:sp>
      <p:sp>
        <p:nvSpPr>
          <p:cNvPr id="34" name="Text 31"/>
          <p:cNvSpPr/>
          <p:nvPr/>
        </p:nvSpPr>
        <p:spPr>
          <a:xfrm>
            <a:off x="10725912" y="6473952"/>
            <a:ext cx="914400" cy="274320"/>
          </a:xfrm>
          <a:prstGeom prst="rect">
            <a:avLst/>
          </a:prstGeom>
          <a:noFill/>
          <a:ln/>
        </p:spPr>
        <p:txBody>
          <a:bodyPr wrap="square" lIns="0" tIns="0" rIns="0" bIns="0" rtlCol="0" anchor="ctr"/>
          <a:lstStyle/>
          <a:p>
            <a:pPr marL="0" indent="0" algn="r">
              <a:buNone/>
            </a:pPr>
            <a:r>
              <a:rPr lang="en-US" sz="900" dirty="0">
                <a:solidFill>
                  <a:srgbClr val="726C66"/>
                </a:solidFill>
                <a:latin typeface="Calibri" pitchFamily="34" charset="0"/>
                <a:ea typeface="Calibri" pitchFamily="34" charset="-122"/>
                <a:cs typeface="Calibri" pitchFamily="34" charset="-120"/>
              </a:rPr>
              <a:t>4</a:t>
            </a:r>
            <a:endParaRPr lang="en-US" sz="9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2B241F"/>
        </a:solidFill>
        <a:effectLst/>
      </p:bgPr>
    </p:bg>
    <p:spTree>
      <p:nvGrpSpPr>
        <p:cNvPr id="1" name=""/>
        <p:cNvGrpSpPr/>
        <p:nvPr/>
      </p:nvGrpSpPr>
      <p:grpSpPr>
        <a:xfrm>
          <a:off x="0" y="0"/>
          <a:ext cx="0" cy="0"/>
          <a:chOff x="0" y="0"/>
          <a:chExt cx="0" cy="0"/>
        </a:xfrm>
      </p:grpSpPr>
      <p:sp>
        <p:nvSpPr>
          <p:cNvPr id="2" name="Shape 0"/>
          <p:cNvSpPr/>
          <p:nvPr/>
        </p:nvSpPr>
        <p:spPr>
          <a:xfrm>
            <a:off x="8503920" y="-2011680"/>
            <a:ext cx="5943600" cy="5943600"/>
          </a:xfrm>
          <a:prstGeom prst="ellipse">
            <a:avLst/>
          </a:prstGeom>
          <a:solidFill>
            <a:srgbClr val="1F1A16"/>
          </a:solidFill>
          <a:ln/>
        </p:spPr>
        <p:txBody>
          <a:bodyPr/>
          <a:lstStyle/>
          <a:p>
            <a:endParaRPr lang="de-DE"/>
          </a:p>
        </p:txBody>
      </p:sp>
      <p:sp>
        <p:nvSpPr>
          <p:cNvPr id="3" name="Shape 1"/>
          <p:cNvSpPr/>
          <p:nvPr/>
        </p:nvSpPr>
        <p:spPr>
          <a:xfrm>
            <a:off x="-2194560" y="4206240"/>
            <a:ext cx="5029200" cy="5029200"/>
          </a:xfrm>
          <a:prstGeom prst="ellipse">
            <a:avLst/>
          </a:prstGeom>
          <a:solidFill>
            <a:srgbClr val="1F1A16"/>
          </a:solidFill>
          <a:ln/>
        </p:spPr>
        <p:txBody>
          <a:bodyPr/>
          <a:lstStyle/>
          <a:p>
            <a:endParaRPr lang="de-DE"/>
          </a:p>
        </p:txBody>
      </p:sp>
      <p:pic>
        <p:nvPicPr>
          <p:cNvPr id="4" name="Image 0" descr="assets/logo_transparent.png"/>
          <p:cNvPicPr>
            <a:picLocks noChangeAspect="1"/>
          </p:cNvPicPr>
          <p:nvPr/>
        </p:nvPicPr>
        <p:blipFill>
          <a:blip r:embed="rId3"/>
          <a:stretch>
            <a:fillRect/>
          </a:stretch>
        </p:blipFill>
        <p:spPr>
          <a:xfrm>
            <a:off x="777240" y="548640"/>
            <a:ext cx="2194560" cy="405079"/>
          </a:xfrm>
          <a:prstGeom prst="rect">
            <a:avLst/>
          </a:prstGeom>
        </p:spPr>
      </p:pic>
      <p:sp>
        <p:nvSpPr>
          <p:cNvPr id="5" name="Text 2"/>
          <p:cNvSpPr/>
          <p:nvPr/>
        </p:nvSpPr>
        <p:spPr>
          <a:xfrm>
            <a:off x="777240" y="2194560"/>
            <a:ext cx="8229600" cy="365760"/>
          </a:xfrm>
          <a:prstGeom prst="rect">
            <a:avLst/>
          </a:prstGeom>
          <a:noFill/>
          <a:ln/>
        </p:spPr>
        <p:txBody>
          <a:bodyPr wrap="square" lIns="0" tIns="0" rIns="0" bIns="0" rtlCol="0" anchor="ctr"/>
          <a:lstStyle/>
          <a:p>
            <a:pPr marL="0" indent="0">
              <a:buNone/>
            </a:pPr>
            <a:r>
              <a:rPr lang="en-US" b="1" kern="0" spc="150" dirty="0">
                <a:solidFill>
                  <a:srgbClr val="E2A076"/>
                </a:solidFill>
                <a:latin typeface="Calibri" pitchFamily="34" charset="0"/>
                <a:ea typeface="Calibri" pitchFamily="34" charset="-122"/>
                <a:cs typeface="Calibri" pitchFamily="34" charset="-120"/>
              </a:rPr>
              <a:t>TAGESORDNUNGSPUNKT 2</a:t>
            </a:r>
            <a:endParaRPr lang="en-US" dirty="0"/>
          </a:p>
        </p:txBody>
      </p:sp>
      <p:sp>
        <p:nvSpPr>
          <p:cNvPr id="6" name="Text 3"/>
          <p:cNvSpPr/>
          <p:nvPr/>
        </p:nvSpPr>
        <p:spPr>
          <a:xfrm>
            <a:off x="777240" y="2578608"/>
            <a:ext cx="9875520" cy="1828800"/>
          </a:xfrm>
          <a:prstGeom prst="rect">
            <a:avLst/>
          </a:prstGeom>
          <a:noFill/>
          <a:ln/>
        </p:spPr>
        <p:txBody>
          <a:bodyPr wrap="square" lIns="0" tIns="0" rIns="0" bIns="0" rtlCol="0" anchor="ctr"/>
          <a:lstStyle/>
          <a:p>
            <a:pPr marL="0" indent="0">
              <a:lnSpc>
                <a:spcPct val="105000"/>
              </a:lnSpc>
              <a:buNone/>
            </a:pPr>
            <a:r>
              <a:rPr lang="en-US" sz="3600" b="1" dirty="0">
                <a:solidFill>
                  <a:srgbClr val="FFFFFF"/>
                </a:solidFill>
                <a:latin typeface="Cambria" pitchFamily="34" charset="0"/>
                <a:ea typeface="Cambria" pitchFamily="34" charset="-122"/>
                <a:cs typeface="Cambria" pitchFamily="34" charset="-120"/>
              </a:rPr>
              <a:t>Bericht des Aufsichtsrats</a:t>
            </a:r>
            <a:endParaRPr lang="en-US" sz="3600" dirty="0"/>
          </a:p>
          <a:p>
            <a:pPr marL="0" indent="0">
              <a:lnSpc>
                <a:spcPct val="105000"/>
              </a:lnSpc>
              <a:buNone/>
            </a:pPr>
            <a:r>
              <a:rPr lang="en-US" sz="3600" b="1" dirty="0">
                <a:solidFill>
                  <a:srgbClr val="FFFFFF"/>
                </a:solidFill>
                <a:latin typeface="Cambria" pitchFamily="34" charset="0"/>
                <a:ea typeface="Cambria" pitchFamily="34" charset="-122"/>
                <a:cs typeface="Cambria" pitchFamily="34" charset="-120"/>
              </a:rPr>
              <a:t>über seine Tätigkeit im</a:t>
            </a:r>
            <a:endParaRPr lang="en-US" sz="3600" dirty="0"/>
          </a:p>
          <a:p>
            <a:pPr marL="0" indent="0">
              <a:lnSpc>
                <a:spcPct val="105000"/>
              </a:lnSpc>
              <a:buNone/>
            </a:pPr>
            <a:r>
              <a:rPr lang="en-US" sz="3600" b="1" dirty="0">
                <a:solidFill>
                  <a:srgbClr val="FFFFFF"/>
                </a:solidFill>
                <a:latin typeface="Cambria" pitchFamily="34" charset="0"/>
                <a:ea typeface="Cambria" pitchFamily="34" charset="-122"/>
                <a:cs typeface="Cambria" pitchFamily="34" charset="-120"/>
              </a:rPr>
              <a:t>Geschäftsjahr 2025</a:t>
            </a:r>
            <a:endParaRPr lang="en-US" sz="3600" dirty="0"/>
          </a:p>
        </p:txBody>
      </p:sp>
      <p:sp>
        <p:nvSpPr>
          <p:cNvPr id="7" name="Text 4"/>
          <p:cNvSpPr/>
          <p:nvPr/>
        </p:nvSpPr>
        <p:spPr>
          <a:xfrm>
            <a:off x="777240" y="4544568"/>
            <a:ext cx="7315200" cy="292608"/>
          </a:xfrm>
          <a:prstGeom prst="rect">
            <a:avLst/>
          </a:prstGeom>
          <a:noFill/>
          <a:ln/>
        </p:spPr>
        <p:txBody>
          <a:bodyPr wrap="square" lIns="0" tIns="0" rIns="0" bIns="0" rtlCol="0" anchor="ctr"/>
          <a:lstStyle/>
          <a:p>
            <a:pPr marL="0" indent="0">
              <a:buNone/>
            </a:pPr>
            <a:r>
              <a:rPr lang="en-US" sz="1500" b="1" dirty="0">
                <a:solidFill>
                  <a:srgbClr val="FFFFFF"/>
                </a:solidFill>
                <a:latin typeface="Calibri" pitchFamily="34" charset="0"/>
                <a:ea typeface="Calibri" pitchFamily="34" charset="-122"/>
                <a:cs typeface="Calibri" pitchFamily="34" charset="-120"/>
              </a:rPr>
              <a:t>Hans-Gerd Coenen</a:t>
            </a:r>
            <a:endParaRPr lang="en-US" sz="1500" dirty="0"/>
          </a:p>
        </p:txBody>
      </p:sp>
      <p:sp>
        <p:nvSpPr>
          <p:cNvPr id="8" name="Text 5"/>
          <p:cNvSpPr/>
          <p:nvPr/>
        </p:nvSpPr>
        <p:spPr>
          <a:xfrm>
            <a:off x="777240" y="4837176"/>
            <a:ext cx="7315200" cy="274320"/>
          </a:xfrm>
          <a:prstGeom prst="rect">
            <a:avLst/>
          </a:prstGeom>
          <a:noFill/>
          <a:ln/>
        </p:spPr>
        <p:txBody>
          <a:bodyPr wrap="square" lIns="0" tIns="0" rIns="0" bIns="0" rtlCol="0" anchor="ctr"/>
          <a:lstStyle/>
          <a:p>
            <a:pPr marL="0" indent="0">
              <a:buNone/>
            </a:pPr>
            <a:r>
              <a:rPr lang="en-US" sz="1200" dirty="0">
                <a:solidFill>
                  <a:srgbClr val="E2A076"/>
                </a:solidFill>
                <a:latin typeface="Calibri" pitchFamily="34" charset="0"/>
                <a:ea typeface="Calibri" pitchFamily="34" charset="-122"/>
                <a:cs typeface="Calibri" pitchFamily="34" charset="-120"/>
              </a:rPr>
              <a:t>Vorsitzender des Aufsichtsrats</a:t>
            </a:r>
            <a:endParaRPr lang="en-US" sz="1200" dirty="0"/>
          </a:p>
        </p:txBody>
      </p:sp>
      <p:sp>
        <p:nvSpPr>
          <p:cNvPr id="9" name="Text 6"/>
          <p:cNvSpPr/>
          <p:nvPr/>
        </p:nvSpPr>
        <p:spPr>
          <a:xfrm>
            <a:off x="548640" y="6473952"/>
            <a:ext cx="7315200" cy="274320"/>
          </a:xfrm>
          <a:prstGeom prst="rect">
            <a:avLst/>
          </a:prstGeom>
          <a:noFill/>
          <a:ln/>
        </p:spPr>
        <p:txBody>
          <a:bodyPr wrap="square" lIns="0" tIns="0" rIns="0" bIns="0" rtlCol="0" anchor="ctr"/>
          <a:lstStyle/>
          <a:p>
            <a:pPr marL="0" indent="0" algn="l">
              <a:buNone/>
            </a:pPr>
            <a:r>
              <a:rPr lang="en-US" sz="900" dirty="0">
                <a:solidFill>
                  <a:srgbClr val="B9B0A6"/>
                </a:solidFill>
                <a:latin typeface="Calibri" pitchFamily="34" charset="0"/>
                <a:ea typeface="Calibri" pitchFamily="34" charset="-122"/>
                <a:cs typeface="Calibri" pitchFamily="34" charset="-120"/>
              </a:rPr>
              <a:t>Bürgerhaus Löwen eG  ·  Generalversammlung 27.06.2026</a:t>
            </a:r>
            <a:endParaRPr lang="en-US" sz="900" dirty="0"/>
          </a:p>
        </p:txBody>
      </p:sp>
      <p:sp>
        <p:nvSpPr>
          <p:cNvPr id="10" name="Text 7"/>
          <p:cNvSpPr/>
          <p:nvPr/>
        </p:nvSpPr>
        <p:spPr>
          <a:xfrm>
            <a:off x="10725912" y="6473952"/>
            <a:ext cx="914400" cy="274320"/>
          </a:xfrm>
          <a:prstGeom prst="rect">
            <a:avLst/>
          </a:prstGeom>
          <a:noFill/>
          <a:ln/>
        </p:spPr>
        <p:txBody>
          <a:bodyPr wrap="square" lIns="0" tIns="0" rIns="0" bIns="0" rtlCol="0" anchor="ctr"/>
          <a:lstStyle/>
          <a:p>
            <a:pPr marL="0" indent="0" algn="r">
              <a:buNone/>
            </a:pPr>
            <a:r>
              <a:rPr lang="en-US" sz="900" dirty="0">
                <a:solidFill>
                  <a:srgbClr val="B9B0A6"/>
                </a:solidFill>
                <a:latin typeface="Calibri" pitchFamily="34" charset="0"/>
                <a:ea typeface="Calibri" pitchFamily="34" charset="-122"/>
                <a:cs typeface="Calibri" pitchFamily="34" charset="-120"/>
              </a:rPr>
              <a:t>5</a:t>
            </a:r>
            <a:endParaRPr lang="en-US" sz="9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FFFFFF"/>
        </a:solidFill>
        <a:effectLst/>
      </p:bgPr>
    </p:bg>
    <p:spTree>
      <p:nvGrpSpPr>
        <p:cNvPr id="1" name=""/>
        <p:cNvGrpSpPr/>
        <p:nvPr/>
      </p:nvGrpSpPr>
      <p:grpSpPr>
        <a:xfrm>
          <a:off x="0" y="0"/>
          <a:ext cx="0" cy="0"/>
          <a:chOff x="0" y="0"/>
          <a:chExt cx="0" cy="0"/>
        </a:xfrm>
      </p:grpSpPr>
      <p:pic>
        <p:nvPicPr>
          <p:cNvPr id="2" name="Image 0" descr="assets/logo_transparent.png"/>
          <p:cNvPicPr>
            <a:picLocks noChangeAspect="1"/>
          </p:cNvPicPr>
          <p:nvPr/>
        </p:nvPicPr>
        <p:blipFill>
          <a:blip r:embed="rId3"/>
          <a:stretch>
            <a:fillRect/>
          </a:stretch>
        </p:blipFill>
        <p:spPr>
          <a:xfrm>
            <a:off x="9354312" y="384048"/>
            <a:ext cx="2286000" cy="418247"/>
          </a:xfrm>
          <a:prstGeom prst="rect">
            <a:avLst/>
          </a:prstGeom>
        </p:spPr>
      </p:pic>
      <p:sp>
        <p:nvSpPr>
          <p:cNvPr id="3" name="Text 0"/>
          <p:cNvSpPr/>
          <p:nvPr/>
        </p:nvSpPr>
        <p:spPr>
          <a:xfrm>
            <a:off x="548640" y="457200"/>
            <a:ext cx="10789920" cy="640080"/>
          </a:xfrm>
          <a:prstGeom prst="rect">
            <a:avLst/>
          </a:prstGeom>
          <a:noFill/>
          <a:ln/>
        </p:spPr>
        <p:txBody>
          <a:bodyPr wrap="square" lIns="0" tIns="0" rIns="0" bIns="0" rtlCol="0" anchor="ctr"/>
          <a:lstStyle/>
          <a:p>
            <a:pPr marL="0" indent="0">
              <a:buNone/>
            </a:pPr>
            <a:r>
              <a:rPr lang="en-US" sz="3000" b="1" dirty="0">
                <a:solidFill>
                  <a:srgbClr val="2B241F"/>
                </a:solidFill>
                <a:latin typeface="Cambria" pitchFamily="34" charset="0"/>
                <a:ea typeface="Cambria" pitchFamily="34" charset="-122"/>
                <a:cs typeface="Cambria" pitchFamily="34" charset="-120"/>
              </a:rPr>
              <a:t>Gremien und Team</a:t>
            </a:r>
            <a:endParaRPr lang="en-US" sz="3000" dirty="0"/>
          </a:p>
        </p:txBody>
      </p:sp>
      <p:sp>
        <p:nvSpPr>
          <p:cNvPr id="4" name="Text 1"/>
          <p:cNvSpPr/>
          <p:nvPr/>
        </p:nvSpPr>
        <p:spPr>
          <a:xfrm>
            <a:off x="548640" y="1033272"/>
            <a:ext cx="10789920" cy="365760"/>
          </a:xfrm>
          <a:prstGeom prst="rect">
            <a:avLst/>
          </a:prstGeom>
          <a:noFill/>
          <a:ln/>
        </p:spPr>
        <p:txBody>
          <a:bodyPr wrap="square" lIns="0" tIns="0" rIns="0" bIns="0" rtlCol="0" anchor="ctr"/>
          <a:lstStyle/>
          <a:p>
            <a:pPr marL="0" indent="0">
              <a:buNone/>
            </a:pPr>
            <a:r>
              <a:rPr lang="en-US" sz="1600" dirty="0">
                <a:solidFill>
                  <a:srgbClr val="726C66"/>
                </a:solidFill>
                <a:latin typeface="Calibri" pitchFamily="34" charset="0"/>
                <a:ea typeface="Calibri" pitchFamily="34" charset="-122"/>
                <a:cs typeface="Calibri" pitchFamily="34" charset="-120"/>
              </a:rPr>
              <a:t>Organigramm der Bürgerhaus Löwen eG</a:t>
            </a:r>
            <a:endParaRPr lang="en-US" sz="1600" dirty="0"/>
          </a:p>
        </p:txBody>
      </p:sp>
      <p:sp>
        <p:nvSpPr>
          <p:cNvPr id="5" name="Text 2"/>
          <p:cNvSpPr/>
          <p:nvPr/>
        </p:nvSpPr>
        <p:spPr>
          <a:xfrm>
            <a:off x="548640" y="1481328"/>
            <a:ext cx="5486400" cy="256032"/>
          </a:xfrm>
          <a:prstGeom prst="rect">
            <a:avLst/>
          </a:prstGeom>
          <a:noFill/>
          <a:ln/>
        </p:spPr>
        <p:txBody>
          <a:bodyPr wrap="square" lIns="0" tIns="0" rIns="0" bIns="0" rtlCol="0" anchor="ctr"/>
          <a:lstStyle/>
          <a:p>
            <a:pPr marL="0" indent="0">
              <a:buNone/>
            </a:pPr>
            <a:r>
              <a:rPr lang="en-US" sz="1100" b="1" kern="0" spc="100" dirty="0">
                <a:solidFill>
                  <a:srgbClr val="C2693D"/>
                </a:solidFill>
                <a:latin typeface="Calibri" pitchFamily="34" charset="0"/>
                <a:ea typeface="Calibri" pitchFamily="34" charset="-122"/>
                <a:cs typeface="Calibri" pitchFamily="34" charset="-120"/>
              </a:rPr>
              <a:t>AUFSICHTSRAT</a:t>
            </a:r>
            <a:endParaRPr lang="en-US" sz="1100" dirty="0"/>
          </a:p>
        </p:txBody>
      </p:sp>
      <p:sp>
        <p:nvSpPr>
          <p:cNvPr id="6" name="Shape 3"/>
          <p:cNvSpPr/>
          <p:nvPr/>
        </p:nvSpPr>
        <p:spPr>
          <a:xfrm>
            <a:off x="548640" y="1783080"/>
            <a:ext cx="2115922" cy="804672"/>
          </a:xfrm>
          <a:prstGeom prst="roundRect">
            <a:avLst>
              <a:gd name="adj" fmla="val 6818"/>
            </a:avLst>
          </a:prstGeom>
          <a:solidFill>
            <a:srgbClr val="F2EFEA"/>
          </a:solidFill>
          <a:ln/>
        </p:spPr>
        <p:txBody>
          <a:bodyPr/>
          <a:lstStyle/>
          <a:p>
            <a:endParaRPr lang="de-DE"/>
          </a:p>
        </p:txBody>
      </p:sp>
      <p:sp>
        <p:nvSpPr>
          <p:cNvPr id="7" name="Text 4"/>
          <p:cNvSpPr/>
          <p:nvPr/>
        </p:nvSpPr>
        <p:spPr>
          <a:xfrm>
            <a:off x="640080" y="1874520"/>
            <a:ext cx="1933042" cy="292608"/>
          </a:xfrm>
          <a:prstGeom prst="rect">
            <a:avLst/>
          </a:prstGeom>
          <a:noFill/>
          <a:ln/>
        </p:spPr>
        <p:txBody>
          <a:bodyPr wrap="square" lIns="0" tIns="0" rIns="0" bIns="0" rtlCol="0" anchor="b"/>
          <a:lstStyle/>
          <a:p>
            <a:pPr marL="0" indent="0" algn="ctr">
              <a:buNone/>
            </a:pPr>
            <a:r>
              <a:rPr lang="en-US" sz="1150" b="1" dirty="0">
                <a:solidFill>
                  <a:srgbClr val="2B241F"/>
                </a:solidFill>
                <a:latin typeface="Calibri" pitchFamily="34" charset="0"/>
                <a:ea typeface="Calibri" pitchFamily="34" charset="-122"/>
                <a:cs typeface="Calibri" pitchFamily="34" charset="-120"/>
              </a:rPr>
              <a:t>Hans-Gerd Coenen</a:t>
            </a:r>
            <a:endParaRPr lang="en-US" sz="1150" dirty="0"/>
          </a:p>
        </p:txBody>
      </p:sp>
      <p:sp>
        <p:nvSpPr>
          <p:cNvPr id="8" name="Text 5"/>
          <p:cNvSpPr/>
          <p:nvPr/>
        </p:nvSpPr>
        <p:spPr>
          <a:xfrm>
            <a:off x="640080" y="2295144"/>
            <a:ext cx="1933042" cy="237744"/>
          </a:xfrm>
          <a:prstGeom prst="rect">
            <a:avLst/>
          </a:prstGeom>
          <a:noFill/>
          <a:ln/>
        </p:spPr>
        <p:txBody>
          <a:bodyPr wrap="square" lIns="0" tIns="0" rIns="0" bIns="0" rtlCol="0" anchor="t"/>
          <a:lstStyle/>
          <a:p>
            <a:pPr marL="0" indent="0" algn="ctr">
              <a:buNone/>
            </a:pPr>
            <a:r>
              <a:rPr lang="en-US" sz="900" dirty="0">
                <a:solidFill>
                  <a:srgbClr val="726C66"/>
                </a:solidFill>
                <a:latin typeface="Calibri" pitchFamily="34" charset="0"/>
                <a:ea typeface="Calibri" pitchFamily="34" charset="-122"/>
                <a:cs typeface="Calibri" pitchFamily="34" charset="-120"/>
              </a:rPr>
              <a:t>Vorsitzender</a:t>
            </a:r>
            <a:endParaRPr lang="en-US" sz="900" dirty="0"/>
          </a:p>
        </p:txBody>
      </p:sp>
      <p:sp>
        <p:nvSpPr>
          <p:cNvPr id="9" name="Shape 6"/>
          <p:cNvSpPr/>
          <p:nvPr/>
        </p:nvSpPr>
        <p:spPr>
          <a:xfrm>
            <a:off x="2792578" y="1783080"/>
            <a:ext cx="2115922" cy="804672"/>
          </a:xfrm>
          <a:prstGeom prst="roundRect">
            <a:avLst>
              <a:gd name="adj" fmla="val 6818"/>
            </a:avLst>
          </a:prstGeom>
          <a:solidFill>
            <a:srgbClr val="F2EFEA"/>
          </a:solidFill>
          <a:ln/>
        </p:spPr>
        <p:txBody>
          <a:bodyPr/>
          <a:lstStyle/>
          <a:p>
            <a:endParaRPr lang="de-DE"/>
          </a:p>
        </p:txBody>
      </p:sp>
      <p:sp>
        <p:nvSpPr>
          <p:cNvPr id="10" name="Text 7"/>
          <p:cNvSpPr/>
          <p:nvPr/>
        </p:nvSpPr>
        <p:spPr>
          <a:xfrm>
            <a:off x="2884018" y="1874520"/>
            <a:ext cx="1933042" cy="292608"/>
          </a:xfrm>
          <a:prstGeom prst="rect">
            <a:avLst/>
          </a:prstGeom>
          <a:noFill/>
          <a:ln/>
        </p:spPr>
        <p:txBody>
          <a:bodyPr wrap="square" lIns="0" tIns="0" rIns="0" bIns="0" rtlCol="0" anchor="b"/>
          <a:lstStyle/>
          <a:p>
            <a:pPr marL="0" indent="0" algn="ctr">
              <a:buNone/>
            </a:pPr>
            <a:r>
              <a:rPr lang="en-US" sz="1150" b="1" dirty="0">
                <a:solidFill>
                  <a:srgbClr val="2B241F"/>
                </a:solidFill>
                <a:latin typeface="Calibri" pitchFamily="34" charset="0"/>
                <a:ea typeface="Calibri" pitchFamily="34" charset="-122"/>
                <a:cs typeface="Calibri" pitchFamily="34" charset="-120"/>
              </a:rPr>
              <a:t>Oliver Schuster</a:t>
            </a:r>
            <a:endParaRPr lang="en-US" sz="1150" dirty="0"/>
          </a:p>
        </p:txBody>
      </p:sp>
      <p:sp>
        <p:nvSpPr>
          <p:cNvPr id="11" name="Text 8"/>
          <p:cNvSpPr/>
          <p:nvPr/>
        </p:nvSpPr>
        <p:spPr>
          <a:xfrm>
            <a:off x="2884018" y="2295144"/>
            <a:ext cx="1933042" cy="237744"/>
          </a:xfrm>
          <a:prstGeom prst="rect">
            <a:avLst/>
          </a:prstGeom>
          <a:noFill/>
          <a:ln/>
        </p:spPr>
        <p:txBody>
          <a:bodyPr wrap="square" lIns="0" tIns="0" rIns="0" bIns="0" rtlCol="0" anchor="t"/>
          <a:lstStyle/>
          <a:p>
            <a:pPr marL="0" indent="0" algn="ctr">
              <a:buNone/>
            </a:pPr>
            <a:r>
              <a:rPr lang="en-US" sz="900" dirty="0">
                <a:solidFill>
                  <a:srgbClr val="726C66"/>
                </a:solidFill>
                <a:latin typeface="Calibri" pitchFamily="34" charset="0"/>
                <a:ea typeface="Calibri" pitchFamily="34" charset="-122"/>
                <a:cs typeface="Calibri" pitchFamily="34" charset="-120"/>
              </a:rPr>
              <a:t>Stellv. Vorsitzender</a:t>
            </a:r>
            <a:endParaRPr lang="en-US" sz="900" dirty="0"/>
          </a:p>
        </p:txBody>
      </p:sp>
      <p:sp>
        <p:nvSpPr>
          <p:cNvPr id="12" name="Shape 9"/>
          <p:cNvSpPr/>
          <p:nvPr/>
        </p:nvSpPr>
        <p:spPr>
          <a:xfrm>
            <a:off x="5036515" y="1783080"/>
            <a:ext cx="2115922" cy="804672"/>
          </a:xfrm>
          <a:prstGeom prst="roundRect">
            <a:avLst>
              <a:gd name="adj" fmla="val 6818"/>
            </a:avLst>
          </a:prstGeom>
          <a:solidFill>
            <a:srgbClr val="F2EFEA"/>
          </a:solidFill>
          <a:ln/>
        </p:spPr>
        <p:txBody>
          <a:bodyPr/>
          <a:lstStyle/>
          <a:p>
            <a:endParaRPr lang="de-DE"/>
          </a:p>
        </p:txBody>
      </p:sp>
      <p:sp>
        <p:nvSpPr>
          <p:cNvPr id="13" name="Text 10"/>
          <p:cNvSpPr/>
          <p:nvPr/>
        </p:nvSpPr>
        <p:spPr>
          <a:xfrm>
            <a:off x="5127955" y="1874520"/>
            <a:ext cx="1933042" cy="292608"/>
          </a:xfrm>
          <a:prstGeom prst="rect">
            <a:avLst/>
          </a:prstGeom>
          <a:noFill/>
          <a:ln/>
        </p:spPr>
        <p:txBody>
          <a:bodyPr wrap="square" lIns="0" tIns="0" rIns="0" bIns="0" rtlCol="0" anchor="b"/>
          <a:lstStyle/>
          <a:p>
            <a:pPr marL="0" indent="0" algn="ctr">
              <a:buNone/>
            </a:pPr>
            <a:r>
              <a:rPr lang="en-US" sz="1150" b="1" dirty="0">
                <a:solidFill>
                  <a:srgbClr val="2B241F"/>
                </a:solidFill>
                <a:latin typeface="Calibri" pitchFamily="34" charset="0"/>
                <a:ea typeface="Calibri" pitchFamily="34" charset="-122"/>
                <a:cs typeface="Calibri" pitchFamily="34" charset="-120"/>
              </a:rPr>
              <a:t>Silke Westermann</a:t>
            </a:r>
            <a:endParaRPr lang="en-US" sz="1150" dirty="0"/>
          </a:p>
        </p:txBody>
      </p:sp>
      <p:sp>
        <p:nvSpPr>
          <p:cNvPr id="14" name="Text 11"/>
          <p:cNvSpPr/>
          <p:nvPr/>
        </p:nvSpPr>
        <p:spPr>
          <a:xfrm>
            <a:off x="5127955" y="2295144"/>
            <a:ext cx="1933042" cy="237744"/>
          </a:xfrm>
          <a:prstGeom prst="rect">
            <a:avLst/>
          </a:prstGeom>
          <a:noFill/>
          <a:ln/>
        </p:spPr>
        <p:txBody>
          <a:bodyPr wrap="square" lIns="0" tIns="0" rIns="0" bIns="0" rtlCol="0" anchor="t"/>
          <a:lstStyle/>
          <a:p>
            <a:pPr marL="0" indent="0" algn="ctr">
              <a:buNone/>
            </a:pPr>
            <a:r>
              <a:rPr lang="en-US" sz="900" dirty="0">
                <a:solidFill>
                  <a:srgbClr val="726C66"/>
                </a:solidFill>
                <a:latin typeface="Calibri" pitchFamily="34" charset="0"/>
                <a:ea typeface="Calibri" pitchFamily="34" charset="-122"/>
                <a:cs typeface="Calibri" pitchFamily="34" charset="-120"/>
              </a:rPr>
              <a:t>Schriftführerin</a:t>
            </a:r>
            <a:endParaRPr lang="en-US" sz="900" dirty="0"/>
          </a:p>
        </p:txBody>
      </p:sp>
      <p:sp>
        <p:nvSpPr>
          <p:cNvPr id="15" name="Shape 12"/>
          <p:cNvSpPr/>
          <p:nvPr/>
        </p:nvSpPr>
        <p:spPr>
          <a:xfrm>
            <a:off x="7280453" y="1783080"/>
            <a:ext cx="2115922" cy="804672"/>
          </a:xfrm>
          <a:prstGeom prst="roundRect">
            <a:avLst>
              <a:gd name="adj" fmla="val 6818"/>
            </a:avLst>
          </a:prstGeom>
          <a:solidFill>
            <a:srgbClr val="F2EFEA"/>
          </a:solidFill>
          <a:ln/>
        </p:spPr>
        <p:txBody>
          <a:bodyPr/>
          <a:lstStyle/>
          <a:p>
            <a:endParaRPr lang="de-DE"/>
          </a:p>
        </p:txBody>
      </p:sp>
      <p:sp>
        <p:nvSpPr>
          <p:cNvPr id="16" name="Text 13"/>
          <p:cNvSpPr/>
          <p:nvPr/>
        </p:nvSpPr>
        <p:spPr>
          <a:xfrm>
            <a:off x="7371893" y="1874520"/>
            <a:ext cx="1933042" cy="292608"/>
          </a:xfrm>
          <a:prstGeom prst="rect">
            <a:avLst/>
          </a:prstGeom>
          <a:noFill/>
          <a:ln/>
        </p:spPr>
        <p:txBody>
          <a:bodyPr wrap="square" lIns="0" tIns="0" rIns="0" bIns="0" rtlCol="0" anchor="b"/>
          <a:lstStyle/>
          <a:p>
            <a:pPr marL="0" indent="0" algn="ctr">
              <a:buNone/>
            </a:pPr>
            <a:r>
              <a:rPr lang="en-US" sz="1150" b="1" dirty="0">
                <a:solidFill>
                  <a:srgbClr val="2B241F"/>
                </a:solidFill>
                <a:latin typeface="Calibri" pitchFamily="34" charset="0"/>
                <a:ea typeface="Calibri" pitchFamily="34" charset="-122"/>
                <a:cs typeface="Calibri" pitchFamily="34" charset="-120"/>
              </a:rPr>
              <a:t>Jutta Stober</a:t>
            </a:r>
            <a:endParaRPr lang="en-US" sz="1150" dirty="0"/>
          </a:p>
        </p:txBody>
      </p:sp>
      <p:sp>
        <p:nvSpPr>
          <p:cNvPr id="17" name="Text 14"/>
          <p:cNvSpPr/>
          <p:nvPr/>
        </p:nvSpPr>
        <p:spPr>
          <a:xfrm>
            <a:off x="7371893" y="2295144"/>
            <a:ext cx="1933042" cy="237744"/>
          </a:xfrm>
          <a:prstGeom prst="rect">
            <a:avLst/>
          </a:prstGeom>
          <a:noFill/>
          <a:ln/>
        </p:spPr>
        <p:txBody>
          <a:bodyPr wrap="square" lIns="0" tIns="0" rIns="0" bIns="0" rtlCol="0" anchor="t"/>
          <a:lstStyle/>
          <a:p>
            <a:pPr marL="0" indent="0" algn="ctr">
              <a:buNone/>
            </a:pPr>
            <a:r>
              <a:rPr lang="en-US" sz="900" dirty="0">
                <a:solidFill>
                  <a:srgbClr val="726C66"/>
                </a:solidFill>
                <a:latin typeface="Calibri" pitchFamily="34" charset="0"/>
                <a:ea typeface="Calibri" pitchFamily="34" charset="-122"/>
                <a:cs typeface="Calibri" pitchFamily="34" charset="-120"/>
              </a:rPr>
              <a:t>Mitglied</a:t>
            </a:r>
            <a:endParaRPr lang="en-US" sz="900" dirty="0"/>
          </a:p>
        </p:txBody>
      </p:sp>
      <p:sp>
        <p:nvSpPr>
          <p:cNvPr id="18" name="Shape 15"/>
          <p:cNvSpPr/>
          <p:nvPr/>
        </p:nvSpPr>
        <p:spPr>
          <a:xfrm>
            <a:off x="9524390" y="1783080"/>
            <a:ext cx="2115922" cy="804672"/>
          </a:xfrm>
          <a:prstGeom prst="roundRect">
            <a:avLst>
              <a:gd name="adj" fmla="val 6818"/>
            </a:avLst>
          </a:prstGeom>
          <a:solidFill>
            <a:srgbClr val="F2EFEA"/>
          </a:solidFill>
          <a:ln/>
        </p:spPr>
        <p:txBody>
          <a:bodyPr/>
          <a:lstStyle/>
          <a:p>
            <a:endParaRPr lang="de-DE"/>
          </a:p>
        </p:txBody>
      </p:sp>
      <p:sp>
        <p:nvSpPr>
          <p:cNvPr id="19" name="Text 16"/>
          <p:cNvSpPr/>
          <p:nvPr/>
        </p:nvSpPr>
        <p:spPr>
          <a:xfrm>
            <a:off x="9615830" y="1874520"/>
            <a:ext cx="1933042" cy="292608"/>
          </a:xfrm>
          <a:prstGeom prst="rect">
            <a:avLst/>
          </a:prstGeom>
          <a:noFill/>
          <a:ln/>
        </p:spPr>
        <p:txBody>
          <a:bodyPr wrap="square" lIns="0" tIns="0" rIns="0" bIns="0" rtlCol="0" anchor="b"/>
          <a:lstStyle/>
          <a:p>
            <a:pPr marL="0" indent="0" algn="ctr">
              <a:buNone/>
            </a:pPr>
            <a:r>
              <a:rPr lang="en-US" sz="1150" b="1" dirty="0">
                <a:solidFill>
                  <a:srgbClr val="2B241F"/>
                </a:solidFill>
                <a:latin typeface="Calibri" pitchFamily="34" charset="0"/>
                <a:ea typeface="Calibri" pitchFamily="34" charset="-122"/>
                <a:cs typeface="Calibri" pitchFamily="34" charset="-120"/>
              </a:rPr>
              <a:t>Jöran Ebert</a:t>
            </a:r>
            <a:endParaRPr lang="en-US" sz="1150" dirty="0"/>
          </a:p>
        </p:txBody>
      </p:sp>
      <p:sp>
        <p:nvSpPr>
          <p:cNvPr id="20" name="Text 17"/>
          <p:cNvSpPr/>
          <p:nvPr/>
        </p:nvSpPr>
        <p:spPr>
          <a:xfrm>
            <a:off x="9615830" y="2295144"/>
            <a:ext cx="1933042" cy="237744"/>
          </a:xfrm>
          <a:prstGeom prst="rect">
            <a:avLst/>
          </a:prstGeom>
          <a:noFill/>
          <a:ln/>
        </p:spPr>
        <p:txBody>
          <a:bodyPr wrap="square" lIns="0" tIns="0" rIns="0" bIns="0" rtlCol="0" anchor="t"/>
          <a:lstStyle/>
          <a:p>
            <a:pPr marL="0" indent="0" algn="ctr">
              <a:buNone/>
            </a:pPr>
            <a:r>
              <a:rPr lang="en-US" sz="900" dirty="0">
                <a:solidFill>
                  <a:srgbClr val="726C66"/>
                </a:solidFill>
                <a:latin typeface="Calibri" pitchFamily="34" charset="0"/>
                <a:ea typeface="Calibri" pitchFamily="34" charset="-122"/>
                <a:cs typeface="Calibri" pitchFamily="34" charset="-120"/>
              </a:rPr>
              <a:t>Mitglied</a:t>
            </a:r>
            <a:endParaRPr lang="en-US" sz="900" dirty="0"/>
          </a:p>
        </p:txBody>
      </p:sp>
      <p:sp>
        <p:nvSpPr>
          <p:cNvPr id="21" name="Text 18"/>
          <p:cNvSpPr/>
          <p:nvPr/>
        </p:nvSpPr>
        <p:spPr>
          <a:xfrm>
            <a:off x="548640" y="2843784"/>
            <a:ext cx="5486400" cy="256032"/>
          </a:xfrm>
          <a:prstGeom prst="rect">
            <a:avLst/>
          </a:prstGeom>
          <a:noFill/>
          <a:ln/>
        </p:spPr>
        <p:txBody>
          <a:bodyPr wrap="square" lIns="0" tIns="0" rIns="0" bIns="0" rtlCol="0" anchor="ctr"/>
          <a:lstStyle/>
          <a:p>
            <a:pPr marL="0" indent="0">
              <a:buNone/>
            </a:pPr>
            <a:r>
              <a:rPr lang="en-US" sz="1100" b="1" kern="0" spc="100" dirty="0">
                <a:solidFill>
                  <a:srgbClr val="C2693D"/>
                </a:solidFill>
                <a:latin typeface="Calibri" pitchFamily="34" charset="0"/>
                <a:ea typeface="Calibri" pitchFamily="34" charset="-122"/>
                <a:cs typeface="Calibri" pitchFamily="34" charset="-120"/>
              </a:rPr>
              <a:t>VORSTAND</a:t>
            </a:r>
            <a:endParaRPr lang="en-US" sz="1100" dirty="0"/>
          </a:p>
        </p:txBody>
      </p:sp>
      <p:sp>
        <p:nvSpPr>
          <p:cNvPr id="22" name="Text 19"/>
          <p:cNvSpPr/>
          <p:nvPr/>
        </p:nvSpPr>
        <p:spPr>
          <a:xfrm>
            <a:off x="7772400" y="2843784"/>
            <a:ext cx="5486400" cy="256032"/>
          </a:xfrm>
          <a:prstGeom prst="rect">
            <a:avLst/>
          </a:prstGeom>
          <a:noFill/>
          <a:ln/>
        </p:spPr>
        <p:txBody>
          <a:bodyPr wrap="square" lIns="0" tIns="0" rIns="0" bIns="0" rtlCol="0" anchor="ctr"/>
          <a:lstStyle/>
          <a:p>
            <a:pPr marL="0" indent="0">
              <a:buNone/>
            </a:pPr>
            <a:r>
              <a:rPr lang="en-US" sz="1100" b="1" kern="0" spc="100" dirty="0">
                <a:solidFill>
                  <a:srgbClr val="C2693D"/>
                </a:solidFill>
                <a:latin typeface="Calibri" pitchFamily="34" charset="0"/>
                <a:ea typeface="Calibri" pitchFamily="34" charset="-122"/>
                <a:cs typeface="Calibri" pitchFamily="34" charset="-120"/>
              </a:rPr>
              <a:t>BERATUNG</a:t>
            </a:r>
            <a:endParaRPr lang="en-US" sz="1100" dirty="0"/>
          </a:p>
        </p:txBody>
      </p:sp>
      <p:sp>
        <p:nvSpPr>
          <p:cNvPr id="23" name="Shape 20"/>
          <p:cNvSpPr/>
          <p:nvPr/>
        </p:nvSpPr>
        <p:spPr>
          <a:xfrm>
            <a:off x="548640" y="3136392"/>
            <a:ext cx="3383280" cy="804672"/>
          </a:xfrm>
          <a:prstGeom prst="roundRect">
            <a:avLst>
              <a:gd name="adj" fmla="val 6818"/>
            </a:avLst>
          </a:prstGeom>
          <a:solidFill>
            <a:srgbClr val="C2693D"/>
          </a:solidFill>
          <a:ln/>
        </p:spPr>
        <p:txBody>
          <a:bodyPr/>
          <a:lstStyle/>
          <a:p>
            <a:endParaRPr lang="de-DE"/>
          </a:p>
        </p:txBody>
      </p:sp>
      <p:sp>
        <p:nvSpPr>
          <p:cNvPr id="24" name="Text 21"/>
          <p:cNvSpPr/>
          <p:nvPr/>
        </p:nvSpPr>
        <p:spPr>
          <a:xfrm>
            <a:off x="640080" y="3227832"/>
            <a:ext cx="3200400" cy="292608"/>
          </a:xfrm>
          <a:prstGeom prst="rect">
            <a:avLst/>
          </a:prstGeom>
          <a:noFill/>
          <a:ln/>
        </p:spPr>
        <p:txBody>
          <a:bodyPr wrap="square" lIns="0" tIns="0" rIns="0" bIns="0" rtlCol="0" anchor="b"/>
          <a:lstStyle/>
          <a:p>
            <a:pPr marL="0" indent="0" algn="ctr">
              <a:buNone/>
            </a:pPr>
            <a:r>
              <a:rPr lang="en-US" sz="1150" b="1" dirty="0">
                <a:solidFill>
                  <a:srgbClr val="FFFFFF"/>
                </a:solidFill>
                <a:latin typeface="Calibri" pitchFamily="34" charset="0"/>
                <a:ea typeface="Calibri" pitchFamily="34" charset="-122"/>
                <a:cs typeface="Calibri" pitchFamily="34" charset="-120"/>
              </a:rPr>
              <a:t>Jasmine Kirschner</a:t>
            </a:r>
            <a:endParaRPr lang="en-US" sz="1150" dirty="0"/>
          </a:p>
        </p:txBody>
      </p:sp>
      <p:sp>
        <p:nvSpPr>
          <p:cNvPr id="25" name="Text 22"/>
          <p:cNvSpPr/>
          <p:nvPr/>
        </p:nvSpPr>
        <p:spPr>
          <a:xfrm>
            <a:off x="640080" y="3648456"/>
            <a:ext cx="3200400" cy="237744"/>
          </a:xfrm>
          <a:prstGeom prst="rect">
            <a:avLst/>
          </a:prstGeom>
          <a:noFill/>
          <a:ln/>
        </p:spPr>
        <p:txBody>
          <a:bodyPr wrap="square" lIns="0" tIns="0" rIns="0" bIns="0" rtlCol="0" anchor="t"/>
          <a:lstStyle/>
          <a:p>
            <a:pPr marL="0" indent="0" algn="ctr">
              <a:buNone/>
            </a:pPr>
            <a:r>
              <a:rPr lang="en-US" sz="900" dirty="0">
                <a:solidFill>
                  <a:srgbClr val="E2A076"/>
                </a:solidFill>
                <a:latin typeface="Calibri" pitchFamily="34" charset="0"/>
                <a:ea typeface="Calibri" pitchFamily="34" charset="-122"/>
                <a:cs typeface="Calibri" pitchFamily="34" charset="-120"/>
              </a:rPr>
              <a:t>Vorstand</a:t>
            </a:r>
            <a:endParaRPr lang="en-US" sz="900" dirty="0"/>
          </a:p>
        </p:txBody>
      </p:sp>
      <p:sp>
        <p:nvSpPr>
          <p:cNvPr id="26" name="Shape 23"/>
          <p:cNvSpPr/>
          <p:nvPr/>
        </p:nvSpPr>
        <p:spPr>
          <a:xfrm>
            <a:off x="4096512" y="3136392"/>
            <a:ext cx="3383280" cy="804672"/>
          </a:xfrm>
          <a:prstGeom prst="roundRect">
            <a:avLst>
              <a:gd name="adj" fmla="val 6818"/>
            </a:avLst>
          </a:prstGeom>
          <a:solidFill>
            <a:srgbClr val="C2693D"/>
          </a:solidFill>
          <a:ln/>
        </p:spPr>
        <p:txBody>
          <a:bodyPr/>
          <a:lstStyle/>
          <a:p>
            <a:endParaRPr lang="de-DE"/>
          </a:p>
        </p:txBody>
      </p:sp>
      <p:sp>
        <p:nvSpPr>
          <p:cNvPr id="27" name="Text 24"/>
          <p:cNvSpPr/>
          <p:nvPr/>
        </p:nvSpPr>
        <p:spPr>
          <a:xfrm>
            <a:off x="4187952" y="3227832"/>
            <a:ext cx="3200400" cy="292608"/>
          </a:xfrm>
          <a:prstGeom prst="rect">
            <a:avLst/>
          </a:prstGeom>
          <a:noFill/>
          <a:ln/>
        </p:spPr>
        <p:txBody>
          <a:bodyPr wrap="square" lIns="0" tIns="0" rIns="0" bIns="0" rtlCol="0" anchor="b"/>
          <a:lstStyle/>
          <a:p>
            <a:pPr marL="0" indent="0" algn="ctr">
              <a:buNone/>
            </a:pPr>
            <a:r>
              <a:rPr lang="en-US" sz="1150" b="1" dirty="0">
                <a:solidFill>
                  <a:srgbClr val="FFFFFF"/>
                </a:solidFill>
                <a:latin typeface="Calibri" pitchFamily="34" charset="0"/>
                <a:ea typeface="Calibri" pitchFamily="34" charset="-122"/>
                <a:cs typeface="Calibri" pitchFamily="34" charset="-120"/>
              </a:rPr>
              <a:t>Thomas Winkler</a:t>
            </a:r>
            <a:endParaRPr lang="en-US" sz="1150" dirty="0"/>
          </a:p>
        </p:txBody>
      </p:sp>
      <p:sp>
        <p:nvSpPr>
          <p:cNvPr id="28" name="Text 25"/>
          <p:cNvSpPr/>
          <p:nvPr/>
        </p:nvSpPr>
        <p:spPr>
          <a:xfrm>
            <a:off x="4187952" y="3648456"/>
            <a:ext cx="3200400" cy="237744"/>
          </a:xfrm>
          <a:prstGeom prst="rect">
            <a:avLst/>
          </a:prstGeom>
          <a:noFill/>
          <a:ln/>
        </p:spPr>
        <p:txBody>
          <a:bodyPr wrap="square" lIns="0" tIns="0" rIns="0" bIns="0" rtlCol="0" anchor="t"/>
          <a:lstStyle/>
          <a:p>
            <a:pPr marL="0" indent="0" algn="ctr">
              <a:buNone/>
            </a:pPr>
            <a:r>
              <a:rPr lang="en-US" sz="900" dirty="0">
                <a:solidFill>
                  <a:srgbClr val="E2A076"/>
                </a:solidFill>
                <a:latin typeface="Calibri" pitchFamily="34" charset="0"/>
                <a:ea typeface="Calibri" pitchFamily="34" charset="-122"/>
                <a:cs typeface="Calibri" pitchFamily="34" charset="-120"/>
              </a:rPr>
              <a:t>Vorstand</a:t>
            </a:r>
            <a:endParaRPr lang="en-US" sz="900" dirty="0"/>
          </a:p>
        </p:txBody>
      </p:sp>
      <p:sp>
        <p:nvSpPr>
          <p:cNvPr id="29" name="Shape 26"/>
          <p:cNvSpPr/>
          <p:nvPr/>
        </p:nvSpPr>
        <p:spPr>
          <a:xfrm>
            <a:off x="7772400" y="3136392"/>
            <a:ext cx="3867912" cy="804672"/>
          </a:xfrm>
          <a:prstGeom prst="roundRect">
            <a:avLst>
              <a:gd name="adj" fmla="val 6818"/>
            </a:avLst>
          </a:prstGeom>
          <a:solidFill>
            <a:srgbClr val="F2EFEA"/>
          </a:solidFill>
          <a:ln/>
        </p:spPr>
        <p:txBody>
          <a:bodyPr/>
          <a:lstStyle/>
          <a:p>
            <a:endParaRPr lang="de-DE"/>
          </a:p>
        </p:txBody>
      </p:sp>
      <p:sp>
        <p:nvSpPr>
          <p:cNvPr id="30" name="Text 27"/>
          <p:cNvSpPr/>
          <p:nvPr/>
        </p:nvSpPr>
        <p:spPr>
          <a:xfrm>
            <a:off x="7863840" y="3227832"/>
            <a:ext cx="3685032" cy="292608"/>
          </a:xfrm>
          <a:prstGeom prst="rect">
            <a:avLst/>
          </a:prstGeom>
          <a:noFill/>
          <a:ln/>
        </p:spPr>
        <p:txBody>
          <a:bodyPr wrap="square" lIns="0" tIns="0" rIns="0" bIns="0" rtlCol="0" anchor="b"/>
          <a:lstStyle/>
          <a:p>
            <a:pPr marL="0" indent="0" algn="ctr">
              <a:buNone/>
            </a:pPr>
            <a:r>
              <a:rPr lang="en-US" sz="1150" b="1" dirty="0">
                <a:solidFill>
                  <a:srgbClr val="2B241F"/>
                </a:solidFill>
                <a:latin typeface="Calibri" pitchFamily="34" charset="0"/>
                <a:ea typeface="Calibri" pitchFamily="34" charset="-122"/>
                <a:cs typeface="Calibri" pitchFamily="34" charset="-120"/>
              </a:rPr>
              <a:t>Oliver Buch</a:t>
            </a:r>
            <a:endParaRPr lang="en-US" sz="1150" dirty="0"/>
          </a:p>
        </p:txBody>
      </p:sp>
      <p:sp>
        <p:nvSpPr>
          <p:cNvPr id="31" name="Text 28"/>
          <p:cNvSpPr/>
          <p:nvPr/>
        </p:nvSpPr>
        <p:spPr>
          <a:xfrm>
            <a:off x="7863840" y="3648456"/>
            <a:ext cx="3685032" cy="237744"/>
          </a:xfrm>
          <a:prstGeom prst="rect">
            <a:avLst/>
          </a:prstGeom>
          <a:noFill/>
          <a:ln/>
        </p:spPr>
        <p:txBody>
          <a:bodyPr wrap="square" lIns="0" tIns="0" rIns="0" bIns="0" rtlCol="0" anchor="t"/>
          <a:lstStyle/>
          <a:p>
            <a:pPr marL="0" indent="0" algn="ctr">
              <a:buNone/>
            </a:pPr>
            <a:r>
              <a:rPr lang="en-US" sz="900" dirty="0">
                <a:solidFill>
                  <a:srgbClr val="726C66"/>
                </a:solidFill>
                <a:latin typeface="Calibri" pitchFamily="34" charset="0"/>
                <a:ea typeface="Calibri" pitchFamily="34" charset="-122"/>
                <a:cs typeface="Calibri" pitchFamily="34" charset="-120"/>
              </a:rPr>
              <a:t>Steuerberater</a:t>
            </a:r>
            <a:endParaRPr lang="en-US" sz="900" dirty="0"/>
          </a:p>
        </p:txBody>
      </p:sp>
      <p:sp>
        <p:nvSpPr>
          <p:cNvPr id="32" name="Text 29"/>
          <p:cNvSpPr/>
          <p:nvPr/>
        </p:nvSpPr>
        <p:spPr>
          <a:xfrm>
            <a:off x="548640" y="4197096"/>
            <a:ext cx="5486400" cy="256032"/>
          </a:xfrm>
          <a:prstGeom prst="rect">
            <a:avLst/>
          </a:prstGeom>
          <a:noFill/>
          <a:ln/>
        </p:spPr>
        <p:txBody>
          <a:bodyPr wrap="square" lIns="0" tIns="0" rIns="0" bIns="0" rtlCol="0" anchor="ctr"/>
          <a:lstStyle/>
          <a:p>
            <a:pPr marL="0" indent="0">
              <a:buNone/>
            </a:pPr>
            <a:r>
              <a:rPr lang="en-US" sz="1100" b="1" kern="0" spc="100" dirty="0">
                <a:solidFill>
                  <a:srgbClr val="C2693D"/>
                </a:solidFill>
                <a:latin typeface="Calibri" pitchFamily="34" charset="0"/>
                <a:ea typeface="Calibri" pitchFamily="34" charset="-122"/>
                <a:cs typeface="Calibri" pitchFamily="34" charset="-120"/>
              </a:rPr>
              <a:t>TEAM &amp; OPERATIVE BEREICHE</a:t>
            </a:r>
            <a:endParaRPr lang="en-US" sz="1100" dirty="0"/>
          </a:p>
        </p:txBody>
      </p:sp>
      <p:sp>
        <p:nvSpPr>
          <p:cNvPr id="33" name="Shape 30"/>
          <p:cNvSpPr/>
          <p:nvPr/>
        </p:nvSpPr>
        <p:spPr>
          <a:xfrm>
            <a:off x="548640" y="4489704"/>
            <a:ext cx="2676906" cy="713232"/>
          </a:xfrm>
          <a:prstGeom prst="roundRect">
            <a:avLst>
              <a:gd name="adj" fmla="val 7692"/>
            </a:avLst>
          </a:prstGeom>
          <a:solidFill>
            <a:srgbClr val="F7F4EF"/>
          </a:solidFill>
          <a:ln/>
        </p:spPr>
        <p:txBody>
          <a:bodyPr/>
          <a:lstStyle/>
          <a:p>
            <a:endParaRPr lang="de-DE"/>
          </a:p>
        </p:txBody>
      </p:sp>
      <p:sp>
        <p:nvSpPr>
          <p:cNvPr id="34" name="Text 31"/>
          <p:cNvSpPr/>
          <p:nvPr/>
        </p:nvSpPr>
        <p:spPr>
          <a:xfrm>
            <a:off x="640080" y="4581144"/>
            <a:ext cx="2494026" cy="292608"/>
          </a:xfrm>
          <a:prstGeom prst="rect">
            <a:avLst/>
          </a:prstGeom>
          <a:noFill/>
          <a:ln/>
        </p:spPr>
        <p:txBody>
          <a:bodyPr wrap="square" lIns="0" tIns="0" rIns="0" bIns="0" rtlCol="0" anchor="b"/>
          <a:lstStyle/>
          <a:p>
            <a:pPr marL="0" indent="0" algn="ctr">
              <a:buNone/>
            </a:pPr>
            <a:r>
              <a:rPr lang="en-US" sz="1150" b="1" dirty="0">
                <a:solidFill>
                  <a:srgbClr val="2B241F"/>
                </a:solidFill>
                <a:latin typeface="Calibri" pitchFamily="34" charset="0"/>
                <a:ea typeface="Calibri" pitchFamily="34" charset="-122"/>
                <a:cs typeface="Calibri" pitchFamily="34" charset="-120"/>
              </a:rPr>
              <a:t>Susanne Winkler</a:t>
            </a:r>
            <a:endParaRPr lang="en-US" sz="1150" dirty="0"/>
          </a:p>
        </p:txBody>
      </p:sp>
      <p:sp>
        <p:nvSpPr>
          <p:cNvPr id="35" name="Text 32"/>
          <p:cNvSpPr/>
          <p:nvPr/>
        </p:nvSpPr>
        <p:spPr>
          <a:xfrm>
            <a:off x="640080" y="4910328"/>
            <a:ext cx="2494026" cy="237744"/>
          </a:xfrm>
          <a:prstGeom prst="rect">
            <a:avLst/>
          </a:prstGeom>
          <a:noFill/>
          <a:ln/>
        </p:spPr>
        <p:txBody>
          <a:bodyPr wrap="square" lIns="0" tIns="0" rIns="0" bIns="0" rtlCol="0" anchor="t"/>
          <a:lstStyle/>
          <a:p>
            <a:pPr marL="0" indent="0" algn="ctr">
              <a:buNone/>
            </a:pPr>
            <a:r>
              <a:rPr lang="en-US" sz="900" dirty="0">
                <a:solidFill>
                  <a:srgbClr val="726C66"/>
                </a:solidFill>
                <a:latin typeface="Calibri" pitchFamily="34" charset="0"/>
                <a:ea typeface="Calibri" pitchFamily="34" charset="-122"/>
                <a:cs typeface="Calibri" pitchFamily="34" charset="-120"/>
              </a:rPr>
              <a:t>Mitgliederverwaltung</a:t>
            </a:r>
            <a:endParaRPr lang="en-US" sz="900" dirty="0"/>
          </a:p>
        </p:txBody>
      </p:sp>
      <p:sp>
        <p:nvSpPr>
          <p:cNvPr id="36" name="Shape 33"/>
          <p:cNvSpPr/>
          <p:nvPr/>
        </p:nvSpPr>
        <p:spPr>
          <a:xfrm>
            <a:off x="3353562" y="4489704"/>
            <a:ext cx="2676906" cy="713232"/>
          </a:xfrm>
          <a:prstGeom prst="roundRect">
            <a:avLst>
              <a:gd name="adj" fmla="val 7692"/>
            </a:avLst>
          </a:prstGeom>
          <a:solidFill>
            <a:srgbClr val="F7F4EF"/>
          </a:solidFill>
          <a:ln/>
        </p:spPr>
        <p:txBody>
          <a:bodyPr/>
          <a:lstStyle/>
          <a:p>
            <a:endParaRPr lang="de-DE"/>
          </a:p>
        </p:txBody>
      </p:sp>
      <p:sp>
        <p:nvSpPr>
          <p:cNvPr id="37" name="Text 34"/>
          <p:cNvSpPr/>
          <p:nvPr/>
        </p:nvSpPr>
        <p:spPr>
          <a:xfrm>
            <a:off x="3445002" y="4581144"/>
            <a:ext cx="2494026" cy="292608"/>
          </a:xfrm>
          <a:prstGeom prst="rect">
            <a:avLst/>
          </a:prstGeom>
          <a:noFill/>
          <a:ln/>
        </p:spPr>
        <p:txBody>
          <a:bodyPr wrap="square" lIns="0" tIns="0" rIns="0" bIns="0" rtlCol="0" anchor="b"/>
          <a:lstStyle/>
          <a:p>
            <a:pPr marL="0" indent="0" algn="ctr">
              <a:buNone/>
            </a:pPr>
            <a:r>
              <a:rPr lang="en-US" sz="1150" b="1" dirty="0">
                <a:solidFill>
                  <a:srgbClr val="2B241F"/>
                </a:solidFill>
                <a:latin typeface="Calibri" pitchFamily="34" charset="0"/>
                <a:ea typeface="Calibri" pitchFamily="34" charset="-122"/>
                <a:cs typeface="Calibri" pitchFamily="34" charset="-120"/>
              </a:rPr>
              <a:t>Alexander Kirschner</a:t>
            </a:r>
            <a:endParaRPr lang="en-US" sz="1150" dirty="0"/>
          </a:p>
        </p:txBody>
      </p:sp>
      <p:sp>
        <p:nvSpPr>
          <p:cNvPr id="38" name="Text 35"/>
          <p:cNvSpPr/>
          <p:nvPr/>
        </p:nvSpPr>
        <p:spPr>
          <a:xfrm>
            <a:off x="3445002" y="4910328"/>
            <a:ext cx="2494026" cy="237744"/>
          </a:xfrm>
          <a:prstGeom prst="rect">
            <a:avLst/>
          </a:prstGeom>
          <a:noFill/>
          <a:ln/>
        </p:spPr>
        <p:txBody>
          <a:bodyPr wrap="square" lIns="0" tIns="0" rIns="0" bIns="0" rtlCol="0" anchor="t"/>
          <a:lstStyle/>
          <a:p>
            <a:pPr marL="0" indent="0" algn="ctr">
              <a:buNone/>
            </a:pPr>
            <a:r>
              <a:rPr lang="en-US" sz="900" dirty="0">
                <a:solidFill>
                  <a:srgbClr val="726C66"/>
                </a:solidFill>
                <a:latin typeface="Calibri" pitchFamily="34" charset="0"/>
                <a:ea typeface="Calibri" pitchFamily="34" charset="-122"/>
                <a:cs typeface="Calibri" pitchFamily="34" charset="-120"/>
              </a:rPr>
              <a:t>Marketing &amp; Event</a:t>
            </a:r>
            <a:endParaRPr lang="en-US" sz="900" dirty="0"/>
          </a:p>
        </p:txBody>
      </p:sp>
      <p:sp>
        <p:nvSpPr>
          <p:cNvPr id="39" name="Shape 36"/>
          <p:cNvSpPr/>
          <p:nvPr/>
        </p:nvSpPr>
        <p:spPr>
          <a:xfrm>
            <a:off x="6158484" y="4489704"/>
            <a:ext cx="2676906" cy="713232"/>
          </a:xfrm>
          <a:prstGeom prst="roundRect">
            <a:avLst>
              <a:gd name="adj" fmla="val 7692"/>
            </a:avLst>
          </a:prstGeom>
          <a:solidFill>
            <a:srgbClr val="F7F4EF"/>
          </a:solidFill>
          <a:ln/>
        </p:spPr>
        <p:txBody>
          <a:bodyPr/>
          <a:lstStyle/>
          <a:p>
            <a:endParaRPr lang="de-DE"/>
          </a:p>
        </p:txBody>
      </p:sp>
      <p:sp>
        <p:nvSpPr>
          <p:cNvPr id="40" name="Text 37"/>
          <p:cNvSpPr/>
          <p:nvPr/>
        </p:nvSpPr>
        <p:spPr>
          <a:xfrm>
            <a:off x="6249924" y="4581144"/>
            <a:ext cx="2494026" cy="292608"/>
          </a:xfrm>
          <a:prstGeom prst="rect">
            <a:avLst/>
          </a:prstGeom>
          <a:noFill/>
          <a:ln/>
        </p:spPr>
        <p:txBody>
          <a:bodyPr wrap="square" lIns="0" tIns="0" rIns="0" bIns="0" rtlCol="0" anchor="b"/>
          <a:lstStyle/>
          <a:p>
            <a:pPr marL="0" indent="0" algn="ctr">
              <a:buNone/>
            </a:pPr>
            <a:r>
              <a:rPr lang="en-US" sz="1150" b="1" dirty="0">
                <a:solidFill>
                  <a:srgbClr val="2B241F"/>
                </a:solidFill>
                <a:latin typeface="Calibri" pitchFamily="34" charset="0"/>
                <a:ea typeface="Calibri" pitchFamily="34" charset="-122"/>
                <a:cs typeface="Calibri" pitchFamily="34" charset="-120"/>
              </a:rPr>
              <a:t>Silke Westermann</a:t>
            </a:r>
            <a:endParaRPr lang="en-US" sz="1150" dirty="0"/>
          </a:p>
        </p:txBody>
      </p:sp>
      <p:sp>
        <p:nvSpPr>
          <p:cNvPr id="41" name="Text 38"/>
          <p:cNvSpPr/>
          <p:nvPr/>
        </p:nvSpPr>
        <p:spPr>
          <a:xfrm>
            <a:off x="6249924" y="4910328"/>
            <a:ext cx="2494026" cy="237744"/>
          </a:xfrm>
          <a:prstGeom prst="rect">
            <a:avLst/>
          </a:prstGeom>
          <a:noFill/>
          <a:ln/>
        </p:spPr>
        <p:txBody>
          <a:bodyPr wrap="square" lIns="0" tIns="0" rIns="0" bIns="0" rtlCol="0" anchor="t"/>
          <a:lstStyle/>
          <a:p>
            <a:pPr marL="0" indent="0" algn="ctr">
              <a:buNone/>
            </a:pPr>
            <a:r>
              <a:rPr lang="en-US" sz="900" dirty="0">
                <a:solidFill>
                  <a:srgbClr val="726C66"/>
                </a:solidFill>
                <a:latin typeface="Calibri" pitchFamily="34" charset="0"/>
                <a:ea typeface="Calibri" pitchFamily="34" charset="-122"/>
                <a:cs typeface="Calibri" pitchFamily="34" charset="-120"/>
              </a:rPr>
              <a:t>Event / Festlichkeiten</a:t>
            </a:r>
            <a:endParaRPr lang="en-US" sz="900" dirty="0"/>
          </a:p>
        </p:txBody>
      </p:sp>
      <p:sp>
        <p:nvSpPr>
          <p:cNvPr id="42" name="Shape 39"/>
          <p:cNvSpPr/>
          <p:nvPr/>
        </p:nvSpPr>
        <p:spPr>
          <a:xfrm>
            <a:off x="8963406" y="4489704"/>
            <a:ext cx="2676906" cy="713232"/>
          </a:xfrm>
          <a:prstGeom prst="roundRect">
            <a:avLst>
              <a:gd name="adj" fmla="val 7692"/>
            </a:avLst>
          </a:prstGeom>
          <a:solidFill>
            <a:srgbClr val="F7F4EF"/>
          </a:solidFill>
          <a:ln/>
        </p:spPr>
        <p:txBody>
          <a:bodyPr/>
          <a:lstStyle/>
          <a:p>
            <a:endParaRPr lang="de-DE"/>
          </a:p>
        </p:txBody>
      </p:sp>
      <p:sp>
        <p:nvSpPr>
          <p:cNvPr id="43" name="Text 40"/>
          <p:cNvSpPr/>
          <p:nvPr/>
        </p:nvSpPr>
        <p:spPr>
          <a:xfrm>
            <a:off x="9054846" y="4581144"/>
            <a:ext cx="2494026" cy="292608"/>
          </a:xfrm>
          <a:prstGeom prst="rect">
            <a:avLst/>
          </a:prstGeom>
          <a:noFill/>
          <a:ln/>
        </p:spPr>
        <p:txBody>
          <a:bodyPr wrap="square" lIns="0" tIns="0" rIns="0" bIns="0" rtlCol="0" anchor="b"/>
          <a:lstStyle/>
          <a:p>
            <a:pPr marL="0" indent="0" algn="ctr">
              <a:buNone/>
            </a:pPr>
            <a:r>
              <a:rPr lang="en-US" sz="1150" b="1" dirty="0">
                <a:solidFill>
                  <a:srgbClr val="2B241F"/>
                </a:solidFill>
                <a:latin typeface="Calibri" pitchFamily="34" charset="0"/>
                <a:ea typeface="Calibri" pitchFamily="34" charset="-122"/>
                <a:cs typeface="Calibri" pitchFamily="34" charset="-120"/>
              </a:rPr>
              <a:t>Laura Winkler</a:t>
            </a:r>
            <a:endParaRPr lang="en-US" sz="1150" dirty="0"/>
          </a:p>
        </p:txBody>
      </p:sp>
      <p:sp>
        <p:nvSpPr>
          <p:cNvPr id="44" name="Text 41"/>
          <p:cNvSpPr/>
          <p:nvPr/>
        </p:nvSpPr>
        <p:spPr>
          <a:xfrm>
            <a:off x="9054846" y="4910328"/>
            <a:ext cx="2494026" cy="237744"/>
          </a:xfrm>
          <a:prstGeom prst="rect">
            <a:avLst/>
          </a:prstGeom>
          <a:noFill/>
          <a:ln/>
        </p:spPr>
        <p:txBody>
          <a:bodyPr wrap="square" lIns="0" tIns="0" rIns="0" bIns="0" rtlCol="0" anchor="t"/>
          <a:lstStyle/>
          <a:p>
            <a:pPr marL="0" indent="0" algn="ctr">
              <a:buNone/>
            </a:pPr>
            <a:r>
              <a:rPr lang="en-US" sz="900" dirty="0">
                <a:solidFill>
                  <a:srgbClr val="726C66"/>
                </a:solidFill>
                <a:latin typeface="Calibri" pitchFamily="34" charset="0"/>
                <a:ea typeface="Calibri" pitchFamily="34" charset="-122"/>
                <a:cs typeface="Calibri" pitchFamily="34" charset="-120"/>
              </a:rPr>
              <a:t>Speisekarten &amp; Kasse</a:t>
            </a:r>
            <a:endParaRPr lang="en-US" sz="900" dirty="0"/>
          </a:p>
        </p:txBody>
      </p:sp>
      <p:sp>
        <p:nvSpPr>
          <p:cNvPr id="45" name="Shape 42"/>
          <p:cNvSpPr/>
          <p:nvPr/>
        </p:nvSpPr>
        <p:spPr>
          <a:xfrm>
            <a:off x="548640" y="5312664"/>
            <a:ext cx="2676906" cy="713232"/>
          </a:xfrm>
          <a:prstGeom prst="roundRect">
            <a:avLst>
              <a:gd name="adj" fmla="val 7692"/>
            </a:avLst>
          </a:prstGeom>
          <a:solidFill>
            <a:srgbClr val="F7F4EF"/>
          </a:solidFill>
          <a:ln/>
        </p:spPr>
        <p:txBody>
          <a:bodyPr/>
          <a:lstStyle/>
          <a:p>
            <a:endParaRPr lang="de-DE"/>
          </a:p>
        </p:txBody>
      </p:sp>
      <p:sp>
        <p:nvSpPr>
          <p:cNvPr id="46" name="Text 43"/>
          <p:cNvSpPr/>
          <p:nvPr/>
        </p:nvSpPr>
        <p:spPr>
          <a:xfrm>
            <a:off x="640080" y="5404104"/>
            <a:ext cx="2494026" cy="292608"/>
          </a:xfrm>
          <a:prstGeom prst="rect">
            <a:avLst/>
          </a:prstGeom>
          <a:noFill/>
          <a:ln/>
        </p:spPr>
        <p:txBody>
          <a:bodyPr wrap="square" lIns="0" tIns="0" rIns="0" bIns="0" rtlCol="0" anchor="b"/>
          <a:lstStyle/>
          <a:p>
            <a:pPr marL="0" indent="0" algn="ctr">
              <a:buNone/>
            </a:pPr>
            <a:r>
              <a:rPr lang="en-US" sz="1150" b="1" dirty="0">
                <a:solidFill>
                  <a:srgbClr val="2B241F"/>
                </a:solidFill>
                <a:latin typeface="Calibri" pitchFamily="34" charset="0"/>
                <a:ea typeface="Calibri" pitchFamily="34" charset="-122"/>
                <a:cs typeface="Calibri" pitchFamily="34" charset="-120"/>
              </a:rPr>
              <a:t>Tobias Dossinger</a:t>
            </a:r>
            <a:endParaRPr lang="en-US" sz="1150" dirty="0"/>
          </a:p>
        </p:txBody>
      </p:sp>
      <p:sp>
        <p:nvSpPr>
          <p:cNvPr id="47" name="Text 44"/>
          <p:cNvSpPr/>
          <p:nvPr/>
        </p:nvSpPr>
        <p:spPr>
          <a:xfrm>
            <a:off x="640080" y="5733288"/>
            <a:ext cx="2494026" cy="237744"/>
          </a:xfrm>
          <a:prstGeom prst="rect">
            <a:avLst/>
          </a:prstGeom>
          <a:noFill/>
          <a:ln/>
        </p:spPr>
        <p:txBody>
          <a:bodyPr wrap="square" lIns="0" tIns="0" rIns="0" bIns="0" rtlCol="0" anchor="t"/>
          <a:lstStyle/>
          <a:p>
            <a:pPr marL="0" indent="0" algn="ctr">
              <a:buNone/>
            </a:pPr>
            <a:r>
              <a:rPr lang="en-US" sz="900" dirty="0">
                <a:solidFill>
                  <a:srgbClr val="726C66"/>
                </a:solidFill>
                <a:latin typeface="Calibri" pitchFamily="34" charset="0"/>
                <a:ea typeface="Calibri" pitchFamily="34" charset="-122"/>
                <a:cs typeface="Calibri" pitchFamily="34" charset="-120"/>
              </a:rPr>
              <a:t>Gebäudemanagement</a:t>
            </a:r>
            <a:endParaRPr lang="en-US" sz="900" dirty="0"/>
          </a:p>
        </p:txBody>
      </p:sp>
      <p:sp>
        <p:nvSpPr>
          <p:cNvPr id="48" name="Shape 45"/>
          <p:cNvSpPr/>
          <p:nvPr/>
        </p:nvSpPr>
        <p:spPr>
          <a:xfrm>
            <a:off x="3353562" y="5312664"/>
            <a:ext cx="2676906" cy="713232"/>
          </a:xfrm>
          <a:prstGeom prst="roundRect">
            <a:avLst>
              <a:gd name="adj" fmla="val 7692"/>
            </a:avLst>
          </a:prstGeom>
          <a:solidFill>
            <a:srgbClr val="F7F4EF"/>
          </a:solidFill>
          <a:ln/>
        </p:spPr>
        <p:txBody>
          <a:bodyPr/>
          <a:lstStyle/>
          <a:p>
            <a:endParaRPr lang="de-DE"/>
          </a:p>
        </p:txBody>
      </p:sp>
      <p:sp>
        <p:nvSpPr>
          <p:cNvPr id="49" name="Text 46"/>
          <p:cNvSpPr/>
          <p:nvPr/>
        </p:nvSpPr>
        <p:spPr>
          <a:xfrm>
            <a:off x="3445002" y="5404104"/>
            <a:ext cx="2494026" cy="292608"/>
          </a:xfrm>
          <a:prstGeom prst="rect">
            <a:avLst/>
          </a:prstGeom>
          <a:noFill/>
          <a:ln/>
        </p:spPr>
        <p:txBody>
          <a:bodyPr wrap="square" lIns="0" tIns="0" rIns="0" bIns="0" rtlCol="0" anchor="b"/>
          <a:lstStyle/>
          <a:p>
            <a:pPr marL="0" indent="0" algn="ctr">
              <a:buNone/>
            </a:pPr>
            <a:r>
              <a:rPr lang="en-US" sz="1150" b="1" dirty="0">
                <a:solidFill>
                  <a:srgbClr val="2B241F"/>
                </a:solidFill>
                <a:latin typeface="Calibri" pitchFamily="34" charset="0"/>
                <a:ea typeface="Calibri" pitchFamily="34" charset="-122"/>
                <a:cs typeface="Calibri" pitchFamily="34" charset="-120"/>
              </a:rPr>
              <a:t>Sandra Göbel</a:t>
            </a:r>
            <a:endParaRPr lang="en-US" sz="1150" dirty="0"/>
          </a:p>
        </p:txBody>
      </p:sp>
      <p:sp>
        <p:nvSpPr>
          <p:cNvPr id="50" name="Text 47"/>
          <p:cNvSpPr/>
          <p:nvPr/>
        </p:nvSpPr>
        <p:spPr>
          <a:xfrm>
            <a:off x="3445002" y="5733288"/>
            <a:ext cx="2494026" cy="237744"/>
          </a:xfrm>
          <a:prstGeom prst="rect">
            <a:avLst/>
          </a:prstGeom>
          <a:noFill/>
          <a:ln/>
        </p:spPr>
        <p:txBody>
          <a:bodyPr wrap="square" lIns="0" tIns="0" rIns="0" bIns="0" rtlCol="0" anchor="t"/>
          <a:lstStyle/>
          <a:p>
            <a:pPr marL="0" indent="0" algn="ctr">
              <a:buNone/>
            </a:pPr>
            <a:r>
              <a:rPr lang="en-US" sz="900" dirty="0">
                <a:solidFill>
                  <a:srgbClr val="726C66"/>
                </a:solidFill>
                <a:latin typeface="Calibri" pitchFamily="34" charset="0"/>
                <a:ea typeface="Calibri" pitchFamily="34" charset="-122"/>
                <a:cs typeface="Calibri" pitchFamily="34" charset="-120"/>
              </a:rPr>
              <a:t>Hotel / Küche / Reinigung</a:t>
            </a:r>
            <a:endParaRPr lang="en-US" sz="900" dirty="0"/>
          </a:p>
        </p:txBody>
      </p:sp>
      <p:sp>
        <p:nvSpPr>
          <p:cNvPr id="51" name="Shape 48"/>
          <p:cNvSpPr/>
          <p:nvPr/>
        </p:nvSpPr>
        <p:spPr>
          <a:xfrm>
            <a:off x="6158484" y="5312664"/>
            <a:ext cx="2676906" cy="713232"/>
          </a:xfrm>
          <a:prstGeom prst="roundRect">
            <a:avLst>
              <a:gd name="adj" fmla="val 7692"/>
            </a:avLst>
          </a:prstGeom>
          <a:solidFill>
            <a:srgbClr val="F7F4EF"/>
          </a:solidFill>
          <a:ln/>
        </p:spPr>
        <p:txBody>
          <a:bodyPr/>
          <a:lstStyle/>
          <a:p>
            <a:endParaRPr lang="de-DE"/>
          </a:p>
        </p:txBody>
      </p:sp>
      <p:sp>
        <p:nvSpPr>
          <p:cNvPr id="52" name="Text 49"/>
          <p:cNvSpPr/>
          <p:nvPr/>
        </p:nvSpPr>
        <p:spPr>
          <a:xfrm>
            <a:off x="6249924" y="5404104"/>
            <a:ext cx="2494026" cy="292608"/>
          </a:xfrm>
          <a:prstGeom prst="rect">
            <a:avLst/>
          </a:prstGeom>
          <a:noFill/>
          <a:ln/>
        </p:spPr>
        <p:txBody>
          <a:bodyPr wrap="square" lIns="0" tIns="0" rIns="0" bIns="0" rtlCol="0" anchor="b"/>
          <a:lstStyle/>
          <a:p>
            <a:pPr marL="0" indent="0" algn="ctr">
              <a:buNone/>
            </a:pPr>
            <a:r>
              <a:rPr lang="en-US" sz="1150" b="1" dirty="0">
                <a:solidFill>
                  <a:srgbClr val="2B241F"/>
                </a:solidFill>
                <a:latin typeface="Calibri" pitchFamily="34" charset="0"/>
                <a:ea typeface="Calibri" pitchFamily="34" charset="-122"/>
                <a:cs typeface="Calibri" pitchFamily="34" charset="-120"/>
              </a:rPr>
              <a:t>Sandra Göbel</a:t>
            </a:r>
            <a:endParaRPr lang="en-US" sz="1150" dirty="0"/>
          </a:p>
        </p:txBody>
      </p:sp>
      <p:sp>
        <p:nvSpPr>
          <p:cNvPr id="53" name="Text 50"/>
          <p:cNvSpPr/>
          <p:nvPr/>
        </p:nvSpPr>
        <p:spPr>
          <a:xfrm>
            <a:off x="6249924" y="5733288"/>
            <a:ext cx="2494026" cy="237744"/>
          </a:xfrm>
          <a:prstGeom prst="rect">
            <a:avLst/>
          </a:prstGeom>
          <a:noFill/>
          <a:ln/>
        </p:spPr>
        <p:txBody>
          <a:bodyPr wrap="square" lIns="0" tIns="0" rIns="0" bIns="0" rtlCol="0" anchor="t"/>
          <a:lstStyle/>
          <a:p>
            <a:pPr marL="0" indent="0" algn="ctr">
              <a:buNone/>
            </a:pPr>
            <a:r>
              <a:rPr lang="en-US" sz="900" dirty="0">
                <a:solidFill>
                  <a:srgbClr val="726C66"/>
                </a:solidFill>
                <a:latin typeface="Calibri" pitchFamily="34" charset="0"/>
                <a:ea typeface="Calibri" pitchFamily="34" charset="-122"/>
                <a:cs typeface="Calibri" pitchFamily="34" charset="-120"/>
              </a:rPr>
              <a:t>Gastronomie / Service</a:t>
            </a:r>
            <a:endParaRPr lang="en-US" sz="900" dirty="0"/>
          </a:p>
        </p:txBody>
      </p:sp>
      <p:sp>
        <p:nvSpPr>
          <p:cNvPr id="54" name="Shape 51"/>
          <p:cNvSpPr/>
          <p:nvPr/>
        </p:nvSpPr>
        <p:spPr>
          <a:xfrm>
            <a:off x="8963406" y="5312664"/>
            <a:ext cx="2676906" cy="713232"/>
          </a:xfrm>
          <a:prstGeom prst="roundRect">
            <a:avLst>
              <a:gd name="adj" fmla="val 7692"/>
            </a:avLst>
          </a:prstGeom>
          <a:solidFill>
            <a:srgbClr val="F7F4EF"/>
          </a:solidFill>
          <a:ln/>
        </p:spPr>
        <p:txBody>
          <a:bodyPr/>
          <a:lstStyle/>
          <a:p>
            <a:endParaRPr lang="de-DE"/>
          </a:p>
        </p:txBody>
      </p:sp>
      <p:sp>
        <p:nvSpPr>
          <p:cNvPr id="55" name="Text 52"/>
          <p:cNvSpPr/>
          <p:nvPr/>
        </p:nvSpPr>
        <p:spPr>
          <a:xfrm>
            <a:off x="9054846" y="5404104"/>
            <a:ext cx="2494026" cy="292608"/>
          </a:xfrm>
          <a:prstGeom prst="rect">
            <a:avLst/>
          </a:prstGeom>
          <a:noFill/>
          <a:ln/>
        </p:spPr>
        <p:txBody>
          <a:bodyPr wrap="square" lIns="0" tIns="0" rIns="0" bIns="0" rtlCol="0" anchor="b"/>
          <a:lstStyle/>
          <a:p>
            <a:pPr marL="0" indent="0" algn="ctr">
              <a:buNone/>
            </a:pPr>
            <a:r>
              <a:rPr lang="en-US" sz="1150" b="1" dirty="0">
                <a:solidFill>
                  <a:srgbClr val="2B241F"/>
                </a:solidFill>
                <a:latin typeface="Calibri" pitchFamily="34" charset="0"/>
                <a:ea typeface="Calibri" pitchFamily="34" charset="-122"/>
                <a:cs typeface="Calibri" pitchFamily="34" charset="-120"/>
              </a:rPr>
              <a:t>Michael Rossmann</a:t>
            </a:r>
            <a:endParaRPr lang="en-US" sz="1150" dirty="0"/>
          </a:p>
        </p:txBody>
      </p:sp>
      <p:sp>
        <p:nvSpPr>
          <p:cNvPr id="56" name="Text 53"/>
          <p:cNvSpPr/>
          <p:nvPr/>
        </p:nvSpPr>
        <p:spPr>
          <a:xfrm>
            <a:off x="9054846" y="5733288"/>
            <a:ext cx="2494026" cy="237744"/>
          </a:xfrm>
          <a:prstGeom prst="rect">
            <a:avLst/>
          </a:prstGeom>
          <a:noFill/>
          <a:ln/>
        </p:spPr>
        <p:txBody>
          <a:bodyPr wrap="square" lIns="0" tIns="0" rIns="0" bIns="0" rtlCol="0" anchor="t"/>
          <a:lstStyle/>
          <a:p>
            <a:pPr marL="0" indent="0" algn="ctr">
              <a:buNone/>
            </a:pPr>
            <a:r>
              <a:rPr lang="en-US" sz="900" dirty="0">
                <a:solidFill>
                  <a:srgbClr val="726C66"/>
                </a:solidFill>
                <a:latin typeface="Calibri" pitchFamily="34" charset="0"/>
                <a:ea typeface="Calibri" pitchFamily="34" charset="-122"/>
                <a:cs typeface="Calibri" pitchFamily="34" charset="-120"/>
              </a:rPr>
              <a:t>Dorfladen</a:t>
            </a:r>
            <a:endParaRPr lang="en-US" sz="900" dirty="0"/>
          </a:p>
        </p:txBody>
      </p:sp>
      <p:sp>
        <p:nvSpPr>
          <p:cNvPr id="58" name="Text 55"/>
          <p:cNvSpPr/>
          <p:nvPr/>
        </p:nvSpPr>
        <p:spPr>
          <a:xfrm>
            <a:off x="548640" y="6473952"/>
            <a:ext cx="7315200" cy="274320"/>
          </a:xfrm>
          <a:prstGeom prst="rect">
            <a:avLst/>
          </a:prstGeom>
          <a:noFill/>
          <a:ln/>
        </p:spPr>
        <p:txBody>
          <a:bodyPr wrap="square" lIns="0" tIns="0" rIns="0" bIns="0" rtlCol="0" anchor="ctr"/>
          <a:lstStyle/>
          <a:p>
            <a:pPr marL="0" indent="0" algn="l">
              <a:buNone/>
            </a:pPr>
            <a:r>
              <a:rPr lang="en-US" sz="900" dirty="0">
                <a:solidFill>
                  <a:srgbClr val="726C66"/>
                </a:solidFill>
                <a:latin typeface="Calibri" pitchFamily="34" charset="0"/>
                <a:ea typeface="Calibri" pitchFamily="34" charset="-122"/>
                <a:cs typeface="Calibri" pitchFamily="34" charset="-120"/>
              </a:rPr>
              <a:t>Bürgerhaus Löwen eG  ·  Generalversammlung 27.06.2026</a:t>
            </a:r>
            <a:endParaRPr lang="en-US" sz="900" dirty="0"/>
          </a:p>
        </p:txBody>
      </p:sp>
      <p:sp>
        <p:nvSpPr>
          <p:cNvPr id="59" name="Text 56"/>
          <p:cNvSpPr/>
          <p:nvPr/>
        </p:nvSpPr>
        <p:spPr>
          <a:xfrm>
            <a:off x="10725912" y="6473952"/>
            <a:ext cx="914400" cy="274320"/>
          </a:xfrm>
          <a:prstGeom prst="rect">
            <a:avLst/>
          </a:prstGeom>
          <a:noFill/>
          <a:ln/>
        </p:spPr>
        <p:txBody>
          <a:bodyPr wrap="square" lIns="0" tIns="0" rIns="0" bIns="0" rtlCol="0" anchor="ctr"/>
          <a:lstStyle/>
          <a:p>
            <a:pPr marL="0" indent="0" algn="r">
              <a:buNone/>
            </a:pPr>
            <a:r>
              <a:rPr lang="en-US" sz="900" dirty="0">
                <a:solidFill>
                  <a:srgbClr val="726C66"/>
                </a:solidFill>
                <a:latin typeface="Calibri" pitchFamily="34" charset="0"/>
                <a:ea typeface="Calibri" pitchFamily="34" charset="-122"/>
                <a:cs typeface="Calibri" pitchFamily="34" charset="-120"/>
              </a:rPr>
              <a:t>6</a:t>
            </a:r>
            <a:endParaRPr lang="en-US" sz="9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FFFFFF"/>
        </a:solidFill>
        <a:effectLst/>
      </p:bgPr>
    </p:bg>
    <p:spTree>
      <p:nvGrpSpPr>
        <p:cNvPr id="1" name=""/>
        <p:cNvGrpSpPr/>
        <p:nvPr/>
      </p:nvGrpSpPr>
      <p:grpSpPr>
        <a:xfrm>
          <a:off x="0" y="0"/>
          <a:ext cx="0" cy="0"/>
          <a:chOff x="0" y="0"/>
          <a:chExt cx="0" cy="0"/>
        </a:xfrm>
      </p:grpSpPr>
      <p:pic>
        <p:nvPicPr>
          <p:cNvPr id="2" name="Image 0" descr="assets/logo_transparent.png"/>
          <p:cNvPicPr>
            <a:picLocks noChangeAspect="1"/>
          </p:cNvPicPr>
          <p:nvPr/>
        </p:nvPicPr>
        <p:blipFill>
          <a:blip r:embed="rId3"/>
          <a:stretch>
            <a:fillRect/>
          </a:stretch>
        </p:blipFill>
        <p:spPr>
          <a:xfrm>
            <a:off x="9354312" y="384048"/>
            <a:ext cx="2286000" cy="418247"/>
          </a:xfrm>
          <a:prstGeom prst="rect">
            <a:avLst/>
          </a:prstGeom>
        </p:spPr>
      </p:pic>
      <p:sp>
        <p:nvSpPr>
          <p:cNvPr id="3" name="Text 0"/>
          <p:cNvSpPr/>
          <p:nvPr/>
        </p:nvSpPr>
        <p:spPr>
          <a:xfrm>
            <a:off x="548640" y="292608"/>
            <a:ext cx="10515600" cy="274320"/>
          </a:xfrm>
          <a:prstGeom prst="rect">
            <a:avLst/>
          </a:prstGeom>
          <a:noFill/>
          <a:ln/>
        </p:spPr>
        <p:txBody>
          <a:bodyPr wrap="square" lIns="0" tIns="0" rIns="0" bIns="0" rtlCol="0" anchor="ctr"/>
          <a:lstStyle/>
          <a:p>
            <a:pPr marL="0" indent="0">
              <a:buNone/>
            </a:pPr>
            <a:r>
              <a:rPr lang="en-US" sz="1600" b="1" kern="0" spc="150" dirty="0">
                <a:solidFill>
                  <a:srgbClr val="C2693D"/>
                </a:solidFill>
                <a:latin typeface="Calibri" pitchFamily="34" charset="0"/>
                <a:ea typeface="Calibri" pitchFamily="34" charset="-122"/>
                <a:cs typeface="Calibri" pitchFamily="34" charset="-120"/>
              </a:rPr>
              <a:t>BERICHT DES AUFSICHTSRATS ÜBER DAS JAHR 2025</a:t>
            </a:r>
            <a:endParaRPr lang="en-US" sz="1600" dirty="0"/>
          </a:p>
        </p:txBody>
      </p:sp>
      <p:sp>
        <p:nvSpPr>
          <p:cNvPr id="4" name="Text 1"/>
          <p:cNvSpPr/>
          <p:nvPr/>
        </p:nvSpPr>
        <p:spPr>
          <a:xfrm>
            <a:off x="548640" y="943019"/>
            <a:ext cx="10789920" cy="640080"/>
          </a:xfrm>
          <a:prstGeom prst="rect">
            <a:avLst/>
          </a:prstGeom>
          <a:noFill/>
          <a:ln/>
        </p:spPr>
        <p:txBody>
          <a:bodyPr wrap="square" lIns="0" tIns="0" rIns="0" bIns="0" rtlCol="0" anchor="ctr"/>
          <a:lstStyle/>
          <a:p>
            <a:pPr marL="0" indent="0">
              <a:buNone/>
            </a:pPr>
            <a:r>
              <a:rPr lang="en-US" sz="3000" b="1" dirty="0">
                <a:solidFill>
                  <a:srgbClr val="2B241F"/>
                </a:solidFill>
                <a:latin typeface="Cambria" pitchFamily="34" charset="0"/>
                <a:ea typeface="Cambria" pitchFamily="34" charset="-122"/>
                <a:cs typeface="Cambria" pitchFamily="34" charset="-120"/>
              </a:rPr>
              <a:t>Gesetzliche Prüfung des</a:t>
            </a:r>
            <a:endParaRPr lang="en-US" sz="3000" dirty="0"/>
          </a:p>
          <a:p>
            <a:pPr marL="0" indent="0">
              <a:buNone/>
            </a:pPr>
            <a:r>
              <a:rPr lang="en-US" sz="3000" b="1" dirty="0">
                <a:solidFill>
                  <a:srgbClr val="2B241F"/>
                </a:solidFill>
                <a:latin typeface="Cambria" pitchFamily="34" charset="0"/>
                <a:ea typeface="Cambria" pitchFamily="34" charset="-122"/>
                <a:cs typeface="Cambria" pitchFamily="34" charset="-120"/>
              </a:rPr>
              <a:t>Jahresabschlusses 2025</a:t>
            </a:r>
            <a:endParaRPr lang="en-US" sz="3000" dirty="0"/>
          </a:p>
        </p:txBody>
      </p:sp>
      <p:sp>
        <p:nvSpPr>
          <p:cNvPr id="5" name="Shape 2"/>
          <p:cNvSpPr/>
          <p:nvPr/>
        </p:nvSpPr>
        <p:spPr>
          <a:xfrm>
            <a:off x="731520" y="2331720"/>
            <a:ext cx="566928" cy="566928"/>
          </a:xfrm>
          <a:prstGeom prst="ellipse">
            <a:avLst/>
          </a:prstGeom>
          <a:solidFill>
            <a:srgbClr val="C2693D"/>
          </a:solidFill>
          <a:ln/>
        </p:spPr>
        <p:txBody>
          <a:bodyPr/>
          <a:lstStyle/>
          <a:p>
            <a:endParaRPr lang="de-DE" sz="2400"/>
          </a:p>
        </p:txBody>
      </p:sp>
      <p:pic>
        <p:nvPicPr>
          <p:cNvPr id="6" name="Image 1" descr="assets/icon_check_white.png"/>
          <p:cNvPicPr>
            <a:picLocks noChangeAspect="1"/>
          </p:cNvPicPr>
          <p:nvPr/>
        </p:nvPicPr>
        <p:blipFill>
          <a:blip r:embed="rId4"/>
          <a:stretch>
            <a:fillRect/>
          </a:stretch>
        </p:blipFill>
        <p:spPr>
          <a:xfrm>
            <a:off x="877824" y="2478024"/>
            <a:ext cx="274320" cy="274320"/>
          </a:xfrm>
          <a:prstGeom prst="rect">
            <a:avLst/>
          </a:prstGeom>
        </p:spPr>
      </p:pic>
      <p:sp>
        <p:nvSpPr>
          <p:cNvPr id="7" name="Text 3"/>
          <p:cNvSpPr/>
          <p:nvPr/>
        </p:nvSpPr>
        <p:spPr>
          <a:xfrm>
            <a:off x="1508760" y="2313432"/>
            <a:ext cx="9326880" cy="603504"/>
          </a:xfrm>
          <a:prstGeom prst="rect">
            <a:avLst/>
          </a:prstGeom>
          <a:noFill/>
          <a:ln/>
        </p:spPr>
        <p:txBody>
          <a:bodyPr wrap="square" lIns="0" tIns="0" rIns="0" bIns="0" rtlCol="0" anchor="ctr"/>
          <a:lstStyle/>
          <a:p>
            <a:pPr marL="0" indent="0">
              <a:buNone/>
            </a:pPr>
            <a:r>
              <a:rPr lang="en-US" dirty="0">
                <a:solidFill>
                  <a:srgbClr val="2B241F"/>
                </a:solidFill>
                <a:latin typeface="Calibri" pitchFamily="34" charset="0"/>
                <a:ea typeface="Calibri" pitchFamily="34" charset="-122"/>
                <a:cs typeface="Calibri" pitchFamily="34" charset="-120"/>
              </a:rPr>
              <a:t>Ergebnis der Prüfung ohne Beanstandungen</a:t>
            </a:r>
            <a:endParaRPr lang="en-US" dirty="0"/>
          </a:p>
        </p:txBody>
      </p:sp>
      <p:sp>
        <p:nvSpPr>
          <p:cNvPr id="8" name="Shape 4"/>
          <p:cNvSpPr/>
          <p:nvPr/>
        </p:nvSpPr>
        <p:spPr>
          <a:xfrm>
            <a:off x="731520" y="3246120"/>
            <a:ext cx="566928" cy="566928"/>
          </a:xfrm>
          <a:prstGeom prst="ellipse">
            <a:avLst/>
          </a:prstGeom>
          <a:solidFill>
            <a:srgbClr val="C2693D"/>
          </a:solidFill>
          <a:ln/>
        </p:spPr>
        <p:txBody>
          <a:bodyPr/>
          <a:lstStyle/>
          <a:p>
            <a:endParaRPr lang="de-DE" sz="2400"/>
          </a:p>
        </p:txBody>
      </p:sp>
      <p:pic>
        <p:nvPicPr>
          <p:cNvPr id="9" name="Image 2" descr="assets/icon_shield_white.png"/>
          <p:cNvPicPr>
            <a:picLocks noChangeAspect="1"/>
          </p:cNvPicPr>
          <p:nvPr/>
        </p:nvPicPr>
        <p:blipFill>
          <a:blip r:embed="rId5"/>
          <a:stretch>
            <a:fillRect/>
          </a:stretch>
        </p:blipFill>
        <p:spPr>
          <a:xfrm>
            <a:off x="877824" y="3392424"/>
            <a:ext cx="274320" cy="274320"/>
          </a:xfrm>
          <a:prstGeom prst="rect">
            <a:avLst/>
          </a:prstGeom>
        </p:spPr>
      </p:pic>
      <p:sp>
        <p:nvSpPr>
          <p:cNvPr id="10" name="Text 5"/>
          <p:cNvSpPr/>
          <p:nvPr/>
        </p:nvSpPr>
        <p:spPr>
          <a:xfrm>
            <a:off x="1508760" y="3227832"/>
            <a:ext cx="9326880" cy="603504"/>
          </a:xfrm>
          <a:prstGeom prst="rect">
            <a:avLst/>
          </a:prstGeom>
          <a:noFill/>
          <a:ln/>
        </p:spPr>
        <p:txBody>
          <a:bodyPr wrap="square" lIns="0" tIns="0" rIns="0" bIns="0" rtlCol="0" anchor="ctr"/>
          <a:lstStyle/>
          <a:p>
            <a:pPr marL="0" indent="0">
              <a:buNone/>
            </a:pPr>
            <a:r>
              <a:rPr lang="en-US" dirty="0">
                <a:solidFill>
                  <a:srgbClr val="2B241F"/>
                </a:solidFill>
                <a:latin typeface="Calibri" pitchFamily="34" charset="0"/>
                <a:ea typeface="Calibri" pitchFamily="34" charset="-122"/>
                <a:cs typeface="Calibri" pitchFamily="34" charset="-120"/>
              </a:rPr>
              <a:t>Vorstand und Aufsichtsrat wurde eine ordnungsgemäße Geschäftsführung bestätigt</a:t>
            </a:r>
            <a:endParaRPr lang="en-US" dirty="0"/>
          </a:p>
        </p:txBody>
      </p:sp>
      <p:sp>
        <p:nvSpPr>
          <p:cNvPr id="11" name="Shape 6"/>
          <p:cNvSpPr/>
          <p:nvPr/>
        </p:nvSpPr>
        <p:spPr>
          <a:xfrm>
            <a:off x="731520" y="4160520"/>
            <a:ext cx="566928" cy="566928"/>
          </a:xfrm>
          <a:prstGeom prst="ellipse">
            <a:avLst/>
          </a:prstGeom>
          <a:solidFill>
            <a:srgbClr val="C2693D"/>
          </a:solidFill>
          <a:ln/>
        </p:spPr>
        <p:txBody>
          <a:bodyPr/>
          <a:lstStyle/>
          <a:p>
            <a:endParaRPr lang="de-DE" sz="2400"/>
          </a:p>
        </p:txBody>
      </p:sp>
      <p:pic>
        <p:nvPicPr>
          <p:cNvPr id="12" name="Image 3" descr="assets/icon_calendar_white.png"/>
          <p:cNvPicPr>
            <a:picLocks noChangeAspect="1"/>
          </p:cNvPicPr>
          <p:nvPr/>
        </p:nvPicPr>
        <p:blipFill>
          <a:blip r:embed="rId6"/>
          <a:stretch>
            <a:fillRect/>
          </a:stretch>
        </p:blipFill>
        <p:spPr>
          <a:xfrm>
            <a:off x="877824" y="4306824"/>
            <a:ext cx="274320" cy="274320"/>
          </a:xfrm>
          <a:prstGeom prst="rect">
            <a:avLst/>
          </a:prstGeom>
        </p:spPr>
      </p:pic>
      <p:sp>
        <p:nvSpPr>
          <p:cNvPr id="13" name="Text 7"/>
          <p:cNvSpPr/>
          <p:nvPr/>
        </p:nvSpPr>
        <p:spPr>
          <a:xfrm>
            <a:off x="1508760" y="4142232"/>
            <a:ext cx="9326880" cy="603504"/>
          </a:xfrm>
          <a:prstGeom prst="rect">
            <a:avLst/>
          </a:prstGeom>
          <a:noFill/>
          <a:ln/>
        </p:spPr>
        <p:txBody>
          <a:bodyPr wrap="square" lIns="0" tIns="0" rIns="0" bIns="0" rtlCol="0" anchor="ctr"/>
          <a:lstStyle/>
          <a:p>
            <a:pPr marL="0" indent="0">
              <a:buNone/>
            </a:pPr>
            <a:r>
              <a:rPr lang="en-US" b="1" dirty="0">
                <a:solidFill>
                  <a:srgbClr val="2B241F"/>
                </a:solidFill>
                <a:latin typeface="Calibri" pitchFamily="34" charset="0"/>
                <a:ea typeface="Calibri" pitchFamily="34" charset="-122"/>
                <a:cs typeface="Calibri" pitchFamily="34" charset="-120"/>
              </a:rPr>
              <a:t>Die Aufsichtsratssitzungen fanden regelmäßig unter Teilnahme des Vorstands statt</a:t>
            </a:r>
            <a:endParaRPr lang="en-US" b="1" dirty="0"/>
          </a:p>
        </p:txBody>
      </p:sp>
      <p:sp>
        <p:nvSpPr>
          <p:cNvPr id="14" name="Shape 8"/>
          <p:cNvSpPr/>
          <p:nvPr/>
        </p:nvSpPr>
        <p:spPr>
          <a:xfrm>
            <a:off x="731520" y="5074920"/>
            <a:ext cx="566928" cy="566928"/>
          </a:xfrm>
          <a:prstGeom prst="ellipse">
            <a:avLst/>
          </a:prstGeom>
          <a:solidFill>
            <a:srgbClr val="C2693D"/>
          </a:solidFill>
          <a:ln/>
        </p:spPr>
        <p:txBody>
          <a:bodyPr/>
          <a:lstStyle/>
          <a:p>
            <a:endParaRPr lang="de-DE" sz="2400"/>
          </a:p>
        </p:txBody>
      </p:sp>
      <p:pic>
        <p:nvPicPr>
          <p:cNvPr id="15" name="Image 4" descr="assets/icon_cloud_white.png"/>
          <p:cNvPicPr>
            <a:picLocks noChangeAspect="1"/>
          </p:cNvPicPr>
          <p:nvPr/>
        </p:nvPicPr>
        <p:blipFill>
          <a:blip r:embed="rId7"/>
          <a:stretch>
            <a:fillRect/>
          </a:stretch>
        </p:blipFill>
        <p:spPr>
          <a:xfrm>
            <a:off x="877824" y="5221224"/>
            <a:ext cx="274320" cy="274320"/>
          </a:xfrm>
          <a:prstGeom prst="rect">
            <a:avLst/>
          </a:prstGeom>
        </p:spPr>
      </p:pic>
      <p:sp>
        <p:nvSpPr>
          <p:cNvPr id="16" name="Text 9"/>
          <p:cNvSpPr/>
          <p:nvPr/>
        </p:nvSpPr>
        <p:spPr>
          <a:xfrm>
            <a:off x="1508760" y="5056632"/>
            <a:ext cx="9326880" cy="603504"/>
          </a:xfrm>
          <a:prstGeom prst="rect">
            <a:avLst/>
          </a:prstGeom>
          <a:noFill/>
          <a:ln/>
        </p:spPr>
        <p:txBody>
          <a:bodyPr wrap="square" lIns="0" tIns="0" rIns="0" bIns="0" rtlCol="0" anchor="ctr"/>
          <a:lstStyle/>
          <a:p>
            <a:pPr marL="0" indent="0">
              <a:buNone/>
            </a:pPr>
            <a:r>
              <a:rPr lang="en-US" dirty="0">
                <a:solidFill>
                  <a:srgbClr val="2B241F"/>
                </a:solidFill>
                <a:latin typeface="Calibri" pitchFamily="34" charset="0"/>
                <a:ea typeface="Calibri" pitchFamily="34" charset="-122"/>
                <a:cs typeface="Calibri" pitchFamily="34" charset="-120"/>
              </a:rPr>
              <a:t>Die Führung der Grundakte wurde überwacht (digital, in der Cloud)</a:t>
            </a:r>
            <a:endParaRPr lang="en-US" dirty="0"/>
          </a:p>
        </p:txBody>
      </p:sp>
      <p:sp>
        <p:nvSpPr>
          <p:cNvPr id="17" name="Text 10"/>
          <p:cNvSpPr/>
          <p:nvPr/>
        </p:nvSpPr>
        <p:spPr>
          <a:xfrm>
            <a:off x="548640" y="6473952"/>
            <a:ext cx="7315200" cy="274320"/>
          </a:xfrm>
          <a:prstGeom prst="rect">
            <a:avLst/>
          </a:prstGeom>
          <a:noFill/>
          <a:ln/>
        </p:spPr>
        <p:txBody>
          <a:bodyPr wrap="square" lIns="0" tIns="0" rIns="0" bIns="0" rtlCol="0" anchor="ctr"/>
          <a:lstStyle/>
          <a:p>
            <a:pPr marL="0" indent="0" algn="l">
              <a:buNone/>
            </a:pPr>
            <a:r>
              <a:rPr lang="en-US" sz="900" dirty="0">
                <a:solidFill>
                  <a:srgbClr val="726C66"/>
                </a:solidFill>
                <a:latin typeface="Calibri" pitchFamily="34" charset="0"/>
                <a:ea typeface="Calibri" pitchFamily="34" charset="-122"/>
                <a:cs typeface="Calibri" pitchFamily="34" charset="-120"/>
              </a:rPr>
              <a:t>Bürgerhaus Löwen eG  ·  Generalversammlung 27.06.2026</a:t>
            </a:r>
            <a:endParaRPr lang="en-US" sz="900" dirty="0"/>
          </a:p>
        </p:txBody>
      </p:sp>
      <p:sp>
        <p:nvSpPr>
          <p:cNvPr id="18" name="Text 11"/>
          <p:cNvSpPr/>
          <p:nvPr/>
        </p:nvSpPr>
        <p:spPr>
          <a:xfrm>
            <a:off x="10725912" y="6473952"/>
            <a:ext cx="914400" cy="274320"/>
          </a:xfrm>
          <a:prstGeom prst="rect">
            <a:avLst/>
          </a:prstGeom>
          <a:noFill/>
          <a:ln/>
        </p:spPr>
        <p:txBody>
          <a:bodyPr wrap="square" lIns="0" tIns="0" rIns="0" bIns="0" rtlCol="0" anchor="ctr"/>
          <a:lstStyle/>
          <a:p>
            <a:pPr marL="0" indent="0" algn="r">
              <a:buNone/>
            </a:pPr>
            <a:r>
              <a:rPr lang="en-US" sz="900" dirty="0">
                <a:solidFill>
                  <a:srgbClr val="726C66"/>
                </a:solidFill>
                <a:latin typeface="Calibri" pitchFamily="34" charset="0"/>
                <a:ea typeface="Calibri" pitchFamily="34" charset="-122"/>
                <a:cs typeface="Calibri" pitchFamily="34" charset="-120"/>
              </a:rPr>
              <a:t>7</a:t>
            </a:r>
            <a:endParaRPr lang="en-US" sz="9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16">
    <p:bg>
      <p:bgPr>
        <a:solidFill>
          <a:srgbClr val="2B241F"/>
        </a:solidFill>
        <a:effectLst/>
      </p:bgPr>
    </p:bg>
    <p:spTree>
      <p:nvGrpSpPr>
        <p:cNvPr id="1" name=""/>
        <p:cNvGrpSpPr/>
        <p:nvPr/>
      </p:nvGrpSpPr>
      <p:grpSpPr>
        <a:xfrm>
          <a:off x="0" y="0"/>
          <a:ext cx="0" cy="0"/>
          <a:chOff x="0" y="0"/>
          <a:chExt cx="0" cy="0"/>
        </a:xfrm>
      </p:grpSpPr>
      <p:sp>
        <p:nvSpPr>
          <p:cNvPr id="2" name="Shape 0"/>
          <p:cNvSpPr/>
          <p:nvPr/>
        </p:nvSpPr>
        <p:spPr>
          <a:xfrm>
            <a:off x="8503920" y="-2011680"/>
            <a:ext cx="5943600" cy="5943600"/>
          </a:xfrm>
          <a:prstGeom prst="ellipse">
            <a:avLst/>
          </a:prstGeom>
          <a:solidFill>
            <a:srgbClr val="1F1A16"/>
          </a:solidFill>
          <a:ln/>
        </p:spPr>
        <p:txBody>
          <a:bodyPr/>
          <a:lstStyle/>
          <a:p>
            <a:endParaRPr lang="de-DE"/>
          </a:p>
        </p:txBody>
      </p:sp>
      <p:sp>
        <p:nvSpPr>
          <p:cNvPr id="3" name="Shape 1"/>
          <p:cNvSpPr/>
          <p:nvPr/>
        </p:nvSpPr>
        <p:spPr>
          <a:xfrm>
            <a:off x="-2194560" y="4206240"/>
            <a:ext cx="5029200" cy="5029200"/>
          </a:xfrm>
          <a:prstGeom prst="ellipse">
            <a:avLst/>
          </a:prstGeom>
          <a:solidFill>
            <a:srgbClr val="1F1A16"/>
          </a:solidFill>
          <a:ln/>
        </p:spPr>
        <p:txBody>
          <a:bodyPr/>
          <a:lstStyle/>
          <a:p>
            <a:endParaRPr lang="de-DE"/>
          </a:p>
        </p:txBody>
      </p:sp>
      <p:pic>
        <p:nvPicPr>
          <p:cNvPr id="4" name="Image 0" descr="assets/logo_transparent.png"/>
          <p:cNvPicPr>
            <a:picLocks noChangeAspect="1"/>
          </p:cNvPicPr>
          <p:nvPr/>
        </p:nvPicPr>
        <p:blipFill>
          <a:blip r:embed="rId3"/>
          <a:stretch>
            <a:fillRect/>
          </a:stretch>
        </p:blipFill>
        <p:spPr>
          <a:xfrm>
            <a:off x="777240" y="548640"/>
            <a:ext cx="2194560" cy="405079"/>
          </a:xfrm>
          <a:prstGeom prst="rect">
            <a:avLst/>
          </a:prstGeom>
        </p:spPr>
      </p:pic>
      <p:sp>
        <p:nvSpPr>
          <p:cNvPr id="5" name="Text 2"/>
          <p:cNvSpPr/>
          <p:nvPr/>
        </p:nvSpPr>
        <p:spPr>
          <a:xfrm>
            <a:off x="777240" y="2194560"/>
            <a:ext cx="8229600" cy="365760"/>
          </a:xfrm>
          <a:prstGeom prst="rect">
            <a:avLst/>
          </a:prstGeom>
          <a:noFill/>
          <a:ln/>
        </p:spPr>
        <p:txBody>
          <a:bodyPr wrap="square" lIns="0" tIns="0" rIns="0" bIns="0" rtlCol="0" anchor="ctr"/>
          <a:lstStyle/>
          <a:p>
            <a:pPr marL="0" indent="0">
              <a:buNone/>
            </a:pPr>
            <a:r>
              <a:rPr lang="en-US" b="1" kern="0" spc="150" dirty="0">
                <a:solidFill>
                  <a:srgbClr val="E2A076"/>
                </a:solidFill>
                <a:latin typeface="Calibri" pitchFamily="34" charset="0"/>
                <a:ea typeface="Calibri" pitchFamily="34" charset="-122"/>
                <a:cs typeface="Calibri" pitchFamily="34" charset="-120"/>
              </a:rPr>
              <a:t>TAGESORDNUNGSPUNKT 3</a:t>
            </a:r>
            <a:endParaRPr lang="en-US" dirty="0"/>
          </a:p>
        </p:txBody>
      </p:sp>
      <p:sp>
        <p:nvSpPr>
          <p:cNvPr id="6" name="Text 3"/>
          <p:cNvSpPr/>
          <p:nvPr/>
        </p:nvSpPr>
        <p:spPr>
          <a:xfrm>
            <a:off x="777240" y="2578608"/>
            <a:ext cx="9875520" cy="1828800"/>
          </a:xfrm>
          <a:prstGeom prst="rect">
            <a:avLst/>
          </a:prstGeom>
          <a:noFill/>
          <a:ln/>
        </p:spPr>
        <p:txBody>
          <a:bodyPr wrap="square" lIns="0" tIns="0" rIns="0" bIns="0" rtlCol="0" anchor="ctr"/>
          <a:lstStyle/>
          <a:p>
            <a:pPr marL="0" indent="0">
              <a:lnSpc>
                <a:spcPct val="105000"/>
              </a:lnSpc>
              <a:buNone/>
            </a:pPr>
            <a:r>
              <a:rPr lang="en-US" sz="3600" b="1" dirty="0">
                <a:solidFill>
                  <a:srgbClr val="FFFFFF"/>
                </a:solidFill>
                <a:latin typeface="Cambria" pitchFamily="34" charset="0"/>
                <a:ea typeface="Cambria" pitchFamily="34" charset="-122"/>
                <a:cs typeface="Cambria" pitchFamily="34" charset="-120"/>
              </a:rPr>
              <a:t>Bericht des Vorstands</a:t>
            </a:r>
            <a:endParaRPr lang="en-US" sz="3600" dirty="0"/>
          </a:p>
          <a:p>
            <a:pPr marL="0" indent="0">
              <a:lnSpc>
                <a:spcPct val="105000"/>
              </a:lnSpc>
              <a:buNone/>
            </a:pPr>
            <a:r>
              <a:rPr lang="en-US" sz="3600" b="1" dirty="0">
                <a:solidFill>
                  <a:srgbClr val="FFFFFF"/>
                </a:solidFill>
                <a:latin typeface="Cambria" pitchFamily="34" charset="0"/>
                <a:ea typeface="Cambria" pitchFamily="34" charset="-122"/>
                <a:cs typeface="Cambria" pitchFamily="34" charset="-120"/>
              </a:rPr>
              <a:t>über seine </a:t>
            </a:r>
            <a:r>
              <a:rPr lang="en-US" sz="3600" b="1" dirty="0" err="1">
                <a:solidFill>
                  <a:srgbClr val="FFFFFF"/>
                </a:solidFill>
                <a:latin typeface="Cambria" pitchFamily="34" charset="0"/>
                <a:ea typeface="Cambria" pitchFamily="34" charset="-122"/>
                <a:cs typeface="Cambria" pitchFamily="34" charset="-120"/>
              </a:rPr>
              <a:t>Tätigkeit</a:t>
            </a:r>
            <a:r>
              <a:rPr lang="en-US" sz="3600" b="1" dirty="0">
                <a:solidFill>
                  <a:srgbClr val="FFFFFF"/>
                </a:solidFill>
                <a:latin typeface="Cambria" pitchFamily="34" charset="0"/>
                <a:ea typeface="Cambria" pitchFamily="34" charset="-122"/>
                <a:cs typeface="Cambria" pitchFamily="34" charset="-120"/>
              </a:rPr>
              <a:t> </a:t>
            </a:r>
            <a:r>
              <a:rPr lang="en-US" sz="3600" b="1" dirty="0" err="1">
                <a:solidFill>
                  <a:srgbClr val="FFFFFF"/>
                </a:solidFill>
                <a:latin typeface="Cambria" pitchFamily="34" charset="0"/>
                <a:ea typeface="Cambria" pitchFamily="34" charset="-122"/>
                <a:cs typeface="Cambria" pitchFamily="34" charset="-120"/>
              </a:rPr>
              <a:t>im</a:t>
            </a:r>
            <a:r>
              <a:rPr lang="en-US" sz="3600" b="1" dirty="0">
                <a:solidFill>
                  <a:srgbClr val="FFFFFF"/>
                </a:solidFill>
                <a:latin typeface="Cambria" pitchFamily="34" charset="0"/>
                <a:ea typeface="Cambria" pitchFamily="34" charset="-122"/>
                <a:cs typeface="Cambria" pitchFamily="34" charset="-120"/>
              </a:rPr>
              <a:t> </a:t>
            </a:r>
            <a:r>
              <a:rPr lang="en-US" sz="3600" b="1" dirty="0" err="1">
                <a:solidFill>
                  <a:srgbClr val="FFFFFF"/>
                </a:solidFill>
                <a:latin typeface="Cambria" pitchFamily="34" charset="0"/>
                <a:ea typeface="Cambria" pitchFamily="34" charset="-122"/>
                <a:cs typeface="Cambria" pitchFamily="34" charset="-120"/>
              </a:rPr>
              <a:t>Geschäftsjahr</a:t>
            </a:r>
            <a:r>
              <a:rPr lang="en-US" sz="3600" b="1" dirty="0">
                <a:solidFill>
                  <a:srgbClr val="FFFFFF"/>
                </a:solidFill>
                <a:latin typeface="Cambria" pitchFamily="34" charset="0"/>
                <a:ea typeface="Cambria" pitchFamily="34" charset="-122"/>
                <a:cs typeface="Cambria" pitchFamily="34" charset="-120"/>
              </a:rPr>
              <a:t> 2025</a:t>
            </a:r>
            <a:endParaRPr lang="en-US" sz="3600" dirty="0"/>
          </a:p>
        </p:txBody>
      </p:sp>
      <p:sp>
        <p:nvSpPr>
          <p:cNvPr id="7" name="Text 4"/>
          <p:cNvSpPr/>
          <p:nvPr/>
        </p:nvSpPr>
        <p:spPr>
          <a:xfrm>
            <a:off x="777240" y="4544568"/>
            <a:ext cx="7315200" cy="292608"/>
          </a:xfrm>
          <a:prstGeom prst="rect">
            <a:avLst/>
          </a:prstGeom>
          <a:noFill/>
          <a:ln/>
        </p:spPr>
        <p:txBody>
          <a:bodyPr wrap="square" lIns="0" tIns="0" rIns="0" bIns="0" rtlCol="0" anchor="ctr"/>
          <a:lstStyle/>
          <a:p>
            <a:pPr marL="0" indent="0">
              <a:buNone/>
            </a:pPr>
            <a:r>
              <a:rPr lang="en-US" sz="1500" b="1" dirty="0">
                <a:solidFill>
                  <a:srgbClr val="FFFFFF"/>
                </a:solidFill>
                <a:latin typeface="Calibri" pitchFamily="34" charset="0"/>
                <a:ea typeface="Calibri" pitchFamily="34" charset="-122"/>
                <a:cs typeface="Calibri" pitchFamily="34" charset="-120"/>
              </a:rPr>
              <a:t>Jasmine Kirschner</a:t>
            </a:r>
            <a:endParaRPr lang="en-US" sz="1500" dirty="0"/>
          </a:p>
        </p:txBody>
      </p:sp>
      <p:sp>
        <p:nvSpPr>
          <p:cNvPr id="8" name="Text 5"/>
          <p:cNvSpPr/>
          <p:nvPr/>
        </p:nvSpPr>
        <p:spPr>
          <a:xfrm>
            <a:off x="777240" y="4837176"/>
            <a:ext cx="7315200" cy="274320"/>
          </a:xfrm>
          <a:prstGeom prst="rect">
            <a:avLst/>
          </a:prstGeom>
          <a:noFill/>
          <a:ln/>
        </p:spPr>
        <p:txBody>
          <a:bodyPr wrap="square" lIns="0" tIns="0" rIns="0" bIns="0" rtlCol="0" anchor="ctr"/>
          <a:lstStyle/>
          <a:p>
            <a:pPr marL="0" indent="0">
              <a:buNone/>
            </a:pPr>
            <a:r>
              <a:rPr lang="en-US" sz="1200" dirty="0">
                <a:solidFill>
                  <a:srgbClr val="E2A076"/>
                </a:solidFill>
                <a:latin typeface="Calibri" pitchFamily="34" charset="0"/>
                <a:ea typeface="Calibri" pitchFamily="34" charset="-122"/>
                <a:cs typeface="Calibri" pitchFamily="34" charset="-120"/>
              </a:rPr>
              <a:t>Mitglied des Vorstands</a:t>
            </a:r>
            <a:endParaRPr lang="en-US" sz="1200" dirty="0"/>
          </a:p>
        </p:txBody>
      </p:sp>
      <p:sp>
        <p:nvSpPr>
          <p:cNvPr id="9" name="Text 6"/>
          <p:cNvSpPr/>
          <p:nvPr/>
        </p:nvSpPr>
        <p:spPr>
          <a:xfrm>
            <a:off x="777240" y="5202936"/>
            <a:ext cx="7315200" cy="292608"/>
          </a:xfrm>
          <a:prstGeom prst="rect">
            <a:avLst/>
          </a:prstGeom>
          <a:noFill/>
          <a:ln/>
        </p:spPr>
        <p:txBody>
          <a:bodyPr wrap="square" lIns="0" tIns="0" rIns="0" bIns="0" rtlCol="0" anchor="ctr"/>
          <a:lstStyle/>
          <a:p>
            <a:pPr marL="0" indent="0">
              <a:buNone/>
            </a:pPr>
            <a:r>
              <a:rPr lang="en-US" sz="1500" b="1" dirty="0">
                <a:solidFill>
                  <a:srgbClr val="FFFFFF"/>
                </a:solidFill>
                <a:latin typeface="Calibri" pitchFamily="34" charset="0"/>
                <a:ea typeface="Calibri" pitchFamily="34" charset="-122"/>
                <a:cs typeface="Calibri" pitchFamily="34" charset="-120"/>
              </a:rPr>
              <a:t>Thomas Winkler</a:t>
            </a:r>
            <a:endParaRPr lang="en-US" sz="1500" dirty="0"/>
          </a:p>
        </p:txBody>
      </p:sp>
      <p:sp>
        <p:nvSpPr>
          <p:cNvPr id="10" name="Text 7"/>
          <p:cNvSpPr/>
          <p:nvPr/>
        </p:nvSpPr>
        <p:spPr>
          <a:xfrm>
            <a:off x="777240" y="5495544"/>
            <a:ext cx="7315200" cy="274320"/>
          </a:xfrm>
          <a:prstGeom prst="rect">
            <a:avLst/>
          </a:prstGeom>
          <a:noFill/>
          <a:ln/>
        </p:spPr>
        <p:txBody>
          <a:bodyPr wrap="square" lIns="0" tIns="0" rIns="0" bIns="0" rtlCol="0" anchor="ctr"/>
          <a:lstStyle/>
          <a:p>
            <a:pPr marL="0" indent="0">
              <a:buNone/>
            </a:pPr>
            <a:r>
              <a:rPr lang="en-US" sz="1200" dirty="0">
                <a:solidFill>
                  <a:srgbClr val="E2A076"/>
                </a:solidFill>
                <a:latin typeface="Calibri" pitchFamily="34" charset="0"/>
                <a:ea typeface="Calibri" pitchFamily="34" charset="-122"/>
                <a:cs typeface="Calibri" pitchFamily="34" charset="-120"/>
              </a:rPr>
              <a:t>Mitglied des Vorstands</a:t>
            </a:r>
            <a:endParaRPr lang="en-US" sz="1200" dirty="0"/>
          </a:p>
        </p:txBody>
      </p:sp>
      <p:sp>
        <p:nvSpPr>
          <p:cNvPr id="11" name="Text 8"/>
          <p:cNvSpPr/>
          <p:nvPr/>
        </p:nvSpPr>
        <p:spPr>
          <a:xfrm>
            <a:off x="548640" y="6473952"/>
            <a:ext cx="7315200" cy="274320"/>
          </a:xfrm>
          <a:prstGeom prst="rect">
            <a:avLst/>
          </a:prstGeom>
          <a:noFill/>
          <a:ln/>
        </p:spPr>
        <p:txBody>
          <a:bodyPr wrap="square" lIns="0" tIns="0" rIns="0" bIns="0" rtlCol="0" anchor="ctr"/>
          <a:lstStyle/>
          <a:p>
            <a:pPr marL="0" indent="0" algn="l">
              <a:buNone/>
            </a:pPr>
            <a:r>
              <a:rPr lang="en-US" sz="900" dirty="0">
                <a:solidFill>
                  <a:srgbClr val="B9B0A6"/>
                </a:solidFill>
                <a:latin typeface="Calibri" pitchFamily="34" charset="0"/>
                <a:ea typeface="Calibri" pitchFamily="34" charset="-122"/>
                <a:cs typeface="Calibri" pitchFamily="34" charset="-120"/>
              </a:rPr>
              <a:t>Bürgerhaus Löwen eG  ·  Generalversammlung 27.06.2026</a:t>
            </a:r>
            <a:endParaRPr lang="en-US" sz="900" dirty="0"/>
          </a:p>
        </p:txBody>
      </p:sp>
      <p:sp>
        <p:nvSpPr>
          <p:cNvPr id="12" name="Text 9"/>
          <p:cNvSpPr/>
          <p:nvPr/>
        </p:nvSpPr>
        <p:spPr>
          <a:xfrm>
            <a:off x="10725912" y="6473952"/>
            <a:ext cx="914400" cy="274320"/>
          </a:xfrm>
          <a:prstGeom prst="rect">
            <a:avLst/>
          </a:prstGeom>
          <a:noFill/>
          <a:ln/>
        </p:spPr>
        <p:txBody>
          <a:bodyPr wrap="square" lIns="0" tIns="0" rIns="0" bIns="0" rtlCol="0" anchor="ctr"/>
          <a:lstStyle/>
          <a:p>
            <a:pPr marL="0" indent="0" algn="r">
              <a:buNone/>
            </a:pPr>
            <a:r>
              <a:rPr lang="en-US" sz="900" dirty="0">
                <a:solidFill>
                  <a:srgbClr val="B9B0A6"/>
                </a:solidFill>
                <a:latin typeface="Calibri" pitchFamily="34" charset="0"/>
                <a:ea typeface="Calibri" pitchFamily="34" charset="-122"/>
                <a:cs typeface="Calibri" pitchFamily="34" charset="-120"/>
              </a:rPr>
              <a:t>22</a:t>
            </a:r>
            <a:endParaRPr lang="en-US" sz="9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17">
    <p:bg>
      <p:bgPr>
        <a:solidFill>
          <a:srgbClr val="FFFFFF"/>
        </a:solidFill>
        <a:effectLst/>
      </p:bgPr>
    </p:bg>
    <p:spTree>
      <p:nvGrpSpPr>
        <p:cNvPr id="1" name=""/>
        <p:cNvGrpSpPr/>
        <p:nvPr/>
      </p:nvGrpSpPr>
      <p:grpSpPr>
        <a:xfrm>
          <a:off x="0" y="0"/>
          <a:ext cx="0" cy="0"/>
          <a:chOff x="0" y="0"/>
          <a:chExt cx="0" cy="0"/>
        </a:xfrm>
      </p:grpSpPr>
      <p:pic>
        <p:nvPicPr>
          <p:cNvPr id="2" name="Image 0" descr="assets/logo_transparent.png"/>
          <p:cNvPicPr>
            <a:picLocks noChangeAspect="1"/>
          </p:cNvPicPr>
          <p:nvPr/>
        </p:nvPicPr>
        <p:blipFill>
          <a:blip r:embed="rId3"/>
          <a:stretch>
            <a:fillRect/>
          </a:stretch>
        </p:blipFill>
        <p:spPr>
          <a:xfrm>
            <a:off x="9354312" y="384048"/>
            <a:ext cx="2286000" cy="418247"/>
          </a:xfrm>
          <a:prstGeom prst="rect">
            <a:avLst/>
          </a:prstGeom>
        </p:spPr>
      </p:pic>
      <p:sp>
        <p:nvSpPr>
          <p:cNvPr id="3" name="Text 0"/>
          <p:cNvSpPr/>
          <p:nvPr/>
        </p:nvSpPr>
        <p:spPr>
          <a:xfrm>
            <a:off x="548640" y="457200"/>
            <a:ext cx="10789920" cy="640080"/>
          </a:xfrm>
          <a:prstGeom prst="rect">
            <a:avLst/>
          </a:prstGeom>
          <a:noFill/>
          <a:ln/>
        </p:spPr>
        <p:txBody>
          <a:bodyPr wrap="square" lIns="0" tIns="0" rIns="0" bIns="0" rtlCol="0" anchor="ctr"/>
          <a:lstStyle/>
          <a:p>
            <a:pPr marL="0" indent="0">
              <a:buNone/>
            </a:pPr>
            <a:r>
              <a:rPr lang="en-US" sz="3000" b="1" dirty="0">
                <a:solidFill>
                  <a:srgbClr val="2B241F"/>
                </a:solidFill>
                <a:latin typeface="Cambria" pitchFamily="34" charset="0"/>
                <a:ea typeface="Cambria" pitchFamily="34" charset="-122"/>
                <a:cs typeface="Cambria" pitchFamily="34" charset="-120"/>
              </a:rPr>
              <a:t>Bericht des Vorstands</a:t>
            </a:r>
            <a:endParaRPr lang="en-US" sz="3000" dirty="0"/>
          </a:p>
        </p:txBody>
      </p:sp>
      <p:sp>
        <p:nvSpPr>
          <p:cNvPr id="4" name="Text 1"/>
          <p:cNvSpPr/>
          <p:nvPr/>
        </p:nvSpPr>
        <p:spPr>
          <a:xfrm>
            <a:off x="548640" y="1033272"/>
            <a:ext cx="10789920" cy="365760"/>
          </a:xfrm>
          <a:prstGeom prst="rect">
            <a:avLst/>
          </a:prstGeom>
          <a:noFill/>
          <a:ln/>
        </p:spPr>
        <p:txBody>
          <a:bodyPr wrap="square" lIns="0" tIns="0" rIns="0" bIns="0" rtlCol="0" anchor="ctr"/>
          <a:lstStyle/>
          <a:p>
            <a:pPr marL="0" indent="0">
              <a:buNone/>
            </a:pPr>
            <a:r>
              <a:rPr lang="en-US" sz="1400" dirty="0">
                <a:solidFill>
                  <a:srgbClr val="726C66"/>
                </a:solidFill>
                <a:latin typeface="Calibri" pitchFamily="34" charset="0"/>
                <a:ea typeface="Calibri" pitchFamily="34" charset="-122"/>
                <a:cs typeface="Calibri" pitchFamily="34" charset="-120"/>
              </a:rPr>
              <a:t>Übersicht</a:t>
            </a:r>
            <a:endParaRPr lang="en-US" sz="1400" dirty="0"/>
          </a:p>
        </p:txBody>
      </p:sp>
      <p:sp>
        <p:nvSpPr>
          <p:cNvPr id="5" name="Shape 2"/>
          <p:cNvSpPr/>
          <p:nvPr/>
        </p:nvSpPr>
        <p:spPr>
          <a:xfrm>
            <a:off x="640080" y="2286000"/>
            <a:ext cx="3383280" cy="2377440"/>
          </a:xfrm>
          <a:prstGeom prst="roundRect">
            <a:avLst>
              <a:gd name="adj" fmla="val 2692"/>
            </a:avLst>
          </a:prstGeom>
          <a:solidFill>
            <a:srgbClr val="F2EFEA"/>
          </a:solidFill>
          <a:ln/>
        </p:spPr>
        <p:txBody>
          <a:bodyPr/>
          <a:lstStyle/>
          <a:p>
            <a:endParaRPr lang="de-DE"/>
          </a:p>
        </p:txBody>
      </p:sp>
      <p:sp>
        <p:nvSpPr>
          <p:cNvPr id="6" name="Shape 3"/>
          <p:cNvSpPr/>
          <p:nvPr/>
        </p:nvSpPr>
        <p:spPr>
          <a:xfrm>
            <a:off x="2011680" y="2606040"/>
            <a:ext cx="640080" cy="640080"/>
          </a:xfrm>
          <a:prstGeom prst="ellipse">
            <a:avLst/>
          </a:prstGeom>
          <a:solidFill>
            <a:srgbClr val="C2693D"/>
          </a:solidFill>
          <a:ln/>
        </p:spPr>
        <p:txBody>
          <a:bodyPr/>
          <a:lstStyle/>
          <a:p>
            <a:endParaRPr lang="de-DE"/>
          </a:p>
        </p:txBody>
      </p:sp>
      <p:pic>
        <p:nvPicPr>
          <p:cNvPr id="7" name="Image 1" descr="assets/icon_coins_white.png"/>
          <p:cNvPicPr>
            <a:picLocks noChangeAspect="1"/>
          </p:cNvPicPr>
          <p:nvPr/>
        </p:nvPicPr>
        <p:blipFill>
          <a:blip r:embed="rId4"/>
          <a:stretch>
            <a:fillRect/>
          </a:stretch>
        </p:blipFill>
        <p:spPr>
          <a:xfrm>
            <a:off x="2176272" y="2770632"/>
            <a:ext cx="310896" cy="310896"/>
          </a:xfrm>
          <a:prstGeom prst="rect">
            <a:avLst/>
          </a:prstGeom>
        </p:spPr>
      </p:pic>
      <p:sp>
        <p:nvSpPr>
          <p:cNvPr id="8" name="Text 4"/>
          <p:cNvSpPr/>
          <p:nvPr/>
        </p:nvSpPr>
        <p:spPr>
          <a:xfrm>
            <a:off x="777240" y="3429000"/>
            <a:ext cx="3108960" cy="548640"/>
          </a:xfrm>
          <a:prstGeom prst="rect">
            <a:avLst/>
          </a:prstGeom>
          <a:noFill/>
          <a:ln/>
        </p:spPr>
        <p:txBody>
          <a:bodyPr wrap="square" lIns="0" tIns="0" rIns="0" bIns="0" rtlCol="0" anchor="ctr"/>
          <a:lstStyle/>
          <a:p>
            <a:pPr marL="0" indent="0" algn="ctr">
              <a:buNone/>
            </a:pPr>
            <a:r>
              <a:rPr lang="en-US" sz="1450" b="1" dirty="0">
                <a:solidFill>
                  <a:srgbClr val="2B241F"/>
                </a:solidFill>
                <a:latin typeface="Calibri" pitchFamily="34" charset="0"/>
                <a:ea typeface="Calibri" pitchFamily="34" charset="-122"/>
                <a:cs typeface="Calibri" pitchFamily="34" charset="-120"/>
              </a:rPr>
              <a:t>Investitionen 2026</a:t>
            </a:r>
            <a:endParaRPr lang="en-US" sz="1450" dirty="0"/>
          </a:p>
        </p:txBody>
      </p:sp>
      <p:sp>
        <p:nvSpPr>
          <p:cNvPr id="9" name="Text 5"/>
          <p:cNvSpPr/>
          <p:nvPr/>
        </p:nvSpPr>
        <p:spPr>
          <a:xfrm>
            <a:off x="868680" y="3977640"/>
            <a:ext cx="2926080" cy="594360"/>
          </a:xfrm>
          <a:prstGeom prst="rect">
            <a:avLst/>
          </a:prstGeom>
          <a:noFill/>
          <a:ln/>
        </p:spPr>
        <p:txBody>
          <a:bodyPr wrap="square" lIns="0" tIns="0" rIns="0" bIns="0" rtlCol="0" anchor="ctr"/>
          <a:lstStyle/>
          <a:p>
            <a:pPr marL="0" indent="0" algn="ctr">
              <a:buNone/>
            </a:pPr>
            <a:r>
              <a:rPr lang="en-US" sz="1050" dirty="0">
                <a:solidFill>
                  <a:srgbClr val="726C66"/>
                </a:solidFill>
                <a:latin typeface="Calibri" pitchFamily="34" charset="0"/>
                <a:ea typeface="Calibri" pitchFamily="34" charset="-122"/>
                <a:cs typeface="Calibri" pitchFamily="34" charset="-120"/>
              </a:rPr>
              <a:t>Geplante und größere Anschaffungen</a:t>
            </a:r>
            <a:endParaRPr lang="en-US" sz="1050" dirty="0"/>
          </a:p>
        </p:txBody>
      </p:sp>
      <p:sp>
        <p:nvSpPr>
          <p:cNvPr id="10" name="Shape 6"/>
          <p:cNvSpPr/>
          <p:nvPr/>
        </p:nvSpPr>
        <p:spPr>
          <a:xfrm>
            <a:off x="4206240" y="2286000"/>
            <a:ext cx="3383280" cy="2377440"/>
          </a:xfrm>
          <a:prstGeom prst="roundRect">
            <a:avLst>
              <a:gd name="adj" fmla="val 2692"/>
            </a:avLst>
          </a:prstGeom>
          <a:solidFill>
            <a:srgbClr val="F2EFEA"/>
          </a:solidFill>
          <a:ln/>
        </p:spPr>
        <p:txBody>
          <a:bodyPr/>
          <a:lstStyle/>
          <a:p>
            <a:endParaRPr lang="de-DE"/>
          </a:p>
        </p:txBody>
      </p:sp>
      <p:sp>
        <p:nvSpPr>
          <p:cNvPr id="11" name="Shape 7"/>
          <p:cNvSpPr/>
          <p:nvPr/>
        </p:nvSpPr>
        <p:spPr>
          <a:xfrm>
            <a:off x="5577840" y="2606040"/>
            <a:ext cx="640080" cy="640080"/>
          </a:xfrm>
          <a:prstGeom prst="ellipse">
            <a:avLst/>
          </a:prstGeom>
          <a:solidFill>
            <a:srgbClr val="C2693D"/>
          </a:solidFill>
          <a:ln/>
        </p:spPr>
        <p:txBody>
          <a:bodyPr/>
          <a:lstStyle/>
          <a:p>
            <a:endParaRPr lang="de-DE"/>
          </a:p>
        </p:txBody>
      </p:sp>
      <p:pic>
        <p:nvPicPr>
          <p:cNvPr id="12" name="Image 2" descr="assets/icon_chartline_white.png"/>
          <p:cNvPicPr>
            <a:picLocks noChangeAspect="1"/>
          </p:cNvPicPr>
          <p:nvPr/>
        </p:nvPicPr>
        <p:blipFill>
          <a:blip r:embed="rId5"/>
          <a:stretch>
            <a:fillRect/>
          </a:stretch>
        </p:blipFill>
        <p:spPr>
          <a:xfrm>
            <a:off x="5742432" y="2770632"/>
            <a:ext cx="310896" cy="310896"/>
          </a:xfrm>
          <a:prstGeom prst="rect">
            <a:avLst/>
          </a:prstGeom>
        </p:spPr>
      </p:pic>
      <p:sp>
        <p:nvSpPr>
          <p:cNvPr id="13" name="Text 8"/>
          <p:cNvSpPr/>
          <p:nvPr/>
        </p:nvSpPr>
        <p:spPr>
          <a:xfrm>
            <a:off x="4343400" y="3429000"/>
            <a:ext cx="3108960" cy="548640"/>
          </a:xfrm>
          <a:prstGeom prst="rect">
            <a:avLst/>
          </a:prstGeom>
          <a:noFill/>
          <a:ln/>
        </p:spPr>
        <p:txBody>
          <a:bodyPr wrap="square" lIns="0" tIns="0" rIns="0" bIns="0" rtlCol="0" anchor="ctr"/>
          <a:lstStyle/>
          <a:p>
            <a:pPr marL="0" indent="0" algn="ctr">
              <a:buNone/>
            </a:pPr>
            <a:r>
              <a:rPr lang="en-US" sz="1450" b="1" dirty="0">
                <a:solidFill>
                  <a:srgbClr val="2B241F"/>
                </a:solidFill>
                <a:latin typeface="Calibri" pitchFamily="34" charset="0"/>
                <a:ea typeface="Calibri" pitchFamily="34" charset="-122"/>
                <a:cs typeface="Calibri" pitchFamily="34" charset="-120"/>
              </a:rPr>
              <a:t>Größere Auslagen</a:t>
            </a:r>
            <a:endParaRPr lang="en-US" sz="1450" dirty="0"/>
          </a:p>
        </p:txBody>
      </p:sp>
      <p:sp>
        <p:nvSpPr>
          <p:cNvPr id="14" name="Text 9"/>
          <p:cNvSpPr/>
          <p:nvPr/>
        </p:nvSpPr>
        <p:spPr>
          <a:xfrm>
            <a:off x="4434840" y="3977640"/>
            <a:ext cx="2926080" cy="594360"/>
          </a:xfrm>
          <a:prstGeom prst="rect">
            <a:avLst/>
          </a:prstGeom>
          <a:noFill/>
          <a:ln/>
        </p:spPr>
        <p:txBody>
          <a:bodyPr wrap="square" lIns="0" tIns="0" rIns="0" bIns="0" rtlCol="0" anchor="ctr"/>
          <a:lstStyle/>
          <a:p>
            <a:pPr marL="0" indent="0" algn="ctr">
              <a:buNone/>
            </a:pPr>
            <a:r>
              <a:rPr lang="en-US" sz="1050" dirty="0">
                <a:solidFill>
                  <a:srgbClr val="726C66"/>
                </a:solidFill>
                <a:latin typeface="Calibri" pitchFamily="34" charset="0"/>
                <a:ea typeface="Calibri" pitchFamily="34" charset="-122"/>
                <a:cs typeface="Calibri" pitchFamily="34" charset="-120"/>
              </a:rPr>
              <a:t>Wesentliche jährliche Ausgabenposten</a:t>
            </a:r>
            <a:endParaRPr lang="en-US" sz="1050" dirty="0"/>
          </a:p>
        </p:txBody>
      </p:sp>
      <p:sp>
        <p:nvSpPr>
          <p:cNvPr id="15" name="Shape 10"/>
          <p:cNvSpPr/>
          <p:nvPr/>
        </p:nvSpPr>
        <p:spPr>
          <a:xfrm>
            <a:off x="7772400" y="2286000"/>
            <a:ext cx="3383280" cy="2377440"/>
          </a:xfrm>
          <a:prstGeom prst="roundRect">
            <a:avLst>
              <a:gd name="adj" fmla="val 2692"/>
            </a:avLst>
          </a:prstGeom>
          <a:solidFill>
            <a:srgbClr val="F2EFEA"/>
          </a:solidFill>
          <a:ln/>
        </p:spPr>
        <p:txBody>
          <a:bodyPr/>
          <a:lstStyle/>
          <a:p>
            <a:endParaRPr lang="de-DE"/>
          </a:p>
        </p:txBody>
      </p:sp>
      <p:sp>
        <p:nvSpPr>
          <p:cNvPr id="16" name="Shape 11"/>
          <p:cNvSpPr/>
          <p:nvPr/>
        </p:nvSpPr>
        <p:spPr>
          <a:xfrm>
            <a:off x="9144000" y="2606040"/>
            <a:ext cx="640080" cy="640080"/>
          </a:xfrm>
          <a:prstGeom prst="ellipse">
            <a:avLst/>
          </a:prstGeom>
          <a:solidFill>
            <a:srgbClr val="C2693D"/>
          </a:solidFill>
          <a:ln/>
        </p:spPr>
        <p:txBody>
          <a:bodyPr/>
          <a:lstStyle/>
          <a:p>
            <a:endParaRPr lang="de-DE"/>
          </a:p>
        </p:txBody>
      </p:sp>
      <p:pic>
        <p:nvPicPr>
          <p:cNvPr id="17" name="Image 3" descr="assets/icon_balance_white.png"/>
          <p:cNvPicPr>
            <a:picLocks noChangeAspect="1"/>
          </p:cNvPicPr>
          <p:nvPr/>
        </p:nvPicPr>
        <p:blipFill>
          <a:blip r:embed="rId6"/>
          <a:stretch>
            <a:fillRect/>
          </a:stretch>
        </p:blipFill>
        <p:spPr>
          <a:xfrm>
            <a:off x="9308592" y="2770632"/>
            <a:ext cx="310896" cy="310896"/>
          </a:xfrm>
          <a:prstGeom prst="rect">
            <a:avLst/>
          </a:prstGeom>
        </p:spPr>
      </p:pic>
      <p:sp>
        <p:nvSpPr>
          <p:cNvPr id="18" name="Text 12"/>
          <p:cNvSpPr/>
          <p:nvPr/>
        </p:nvSpPr>
        <p:spPr>
          <a:xfrm>
            <a:off x="7909560" y="3429000"/>
            <a:ext cx="3108960" cy="548640"/>
          </a:xfrm>
          <a:prstGeom prst="rect">
            <a:avLst/>
          </a:prstGeom>
          <a:noFill/>
          <a:ln/>
        </p:spPr>
        <p:txBody>
          <a:bodyPr wrap="square" lIns="0" tIns="0" rIns="0" bIns="0" rtlCol="0" anchor="ctr"/>
          <a:lstStyle/>
          <a:p>
            <a:pPr marL="0" indent="0" algn="ctr">
              <a:buNone/>
            </a:pPr>
            <a:r>
              <a:rPr lang="en-US" sz="1450" b="1" dirty="0">
                <a:solidFill>
                  <a:srgbClr val="2B241F"/>
                </a:solidFill>
                <a:latin typeface="Calibri" pitchFamily="34" charset="0"/>
                <a:ea typeface="Calibri" pitchFamily="34" charset="-122"/>
                <a:cs typeface="Calibri" pitchFamily="34" charset="-120"/>
              </a:rPr>
              <a:t>Kontostand zum 25.06.2026</a:t>
            </a:r>
            <a:endParaRPr lang="en-US" sz="1450" dirty="0"/>
          </a:p>
        </p:txBody>
      </p:sp>
      <p:sp>
        <p:nvSpPr>
          <p:cNvPr id="19" name="Text 13"/>
          <p:cNvSpPr/>
          <p:nvPr/>
        </p:nvSpPr>
        <p:spPr>
          <a:xfrm>
            <a:off x="8001000" y="3977640"/>
            <a:ext cx="2926080" cy="594360"/>
          </a:xfrm>
          <a:prstGeom prst="rect">
            <a:avLst/>
          </a:prstGeom>
          <a:noFill/>
          <a:ln/>
        </p:spPr>
        <p:txBody>
          <a:bodyPr wrap="square" lIns="0" tIns="0" rIns="0" bIns="0" rtlCol="0" anchor="ctr"/>
          <a:lstStyle/>
          <a:p>
            <a:pPr marL="0" indent="0" algn="ctr">
              <a:buNone/>
            </a:pPr>
            <a:r>
              <a:rPr lang="en-US" sz="1050" dirty="0">
                <a:solidFill>
                  <a:srgbClr val="726C66"/>
                </a:solidFill>
                <a:latin typeface="Calibri" pitchFamily="34" charset="0"/>
                <a:ea typeface="Calibri" pitchFamily="34" charset="-122"/>
                <a:cs typeface="Calibri" pitchFamily="34" charset="-120"/>
              </a:rPr>
              <a:t>Sowie Tilgung der laufenden Darlehen</a:t>
            </a:r>
            <a:endParaRPr lang="en-US" sz="1050" dirty="0"/>
          </a:p>
        </p:txBody>
      </p:sp>
      <p:sp>
        <p:nvSpPr>
          <p:cNvPr id="20" name="Text 14"/>
          <p:cNvSpPr/>
          <p:nvPr/>
        </p:nvSpPr>
        <p:spPr>
          <a:xfrm>
            <a:off x="548640" y="6473952"/>
            <a:ext cx="7315200" cy="274320"/>
          </a:xfrm>
          <a:prstGeom prst="rect">
            <a:avLst/>
          </a:prstGeom>
          <a:noFill/>
          <a:ln/>
        </p:spPr>
        <p:txBody>
          <a:bodyPr wrap="square" lIns="0" tIns="0" rIns="0" bIns="0" rtlCol="0" anchor="ctr"/>
          <a:lstStyle/>
          <a:p>
            <a:pPr marL="0" indent="0" algn="l">
              <a:buNone/>
            </a:pPr>
            <a:r>
              <a:rPr lang="en-US" sz="900" dirty="0">
                <a:solidFill>
                  <a:srgbClr val="726C66"/>
                </a:solidFill>
                <a:latin typeface="Calibri" pitchFamily="34" charset="0"/>
                <a:ea typeface="Calibri" pitchFamily="34" charset="-122"/>
                <a:cs typeface="Calibri" pitchFamily="34" charset="-120"/>
              </a:rPr>
              <a:t>Bürgerhaus Löwen eG  ·  Generalversammlung 27.06.2026</a:t>
            </a:r>
            <a:endParaRPr lang="en-US" sz="900" dirty="0"/>
          </a:p>
        </p:txBody>
      </p:sp>
      <p:sp>
        <p:nvSpPr>
          <p:cNvPr id="21" name="Text 15"/>
          <p:cNvSpPr/>
          <p:nvPr/>
        </p:nvSpPr>
        <p:spPr>
          <a:xfrm>
            <a:off x="10725912" y="6473952"/>
            <a:ext cx="914400" cy="274320"/>
          </a:xfrm>
          <a:prstGeom prst="rect">
            <a:avLst/>
          </a:prstGeom>
          <a:noFill/>
          <a:ln/>
        </p:spPr>
        <p:txBody>
          <a:bodyPr wrap="square" lIns="0" tIns="0" rIns="0" bIns="0" rtlCol="0" anchor="ctr"/>
          <a:lstStyle/>
          <a:p>
            <a:pPr marL="0" indent="0" algn="r">
              <a:buNone/>
            </a:pPr>
            <a:r>
              <a:rPr lang="en-US" sz="900" dirty="0">
                <a:solidFill>
                  <a:srgbClr val="726C66"/>
                </a:solidFill>
                <a:latin typeface="Calibri" pitchFamily="34" charset="0"/>
                <a:ea typeface="Calibri" pitchFamily="34" charset="-122"/>
                <a:cs typeface="Calibri" pitchFamily="34" charset="-120"/>
              </a:rPr>
              <a:t>23</a:t>
            </a:r>
            <a:endParaRPr lang="en-US" sz="9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kument" ma:contentTypeID="0x010100E51CA84D72B0F04CABD3ABE087D4997B" ma:contentTypeVersion="16" ma:contentTypeDescription="Ein neues Dokument erstellen." ma:contentTypeScope="" ma:versionID="80e63d294ca23c75ac524dd736e1f5a8">
  <xsd:schema xmlns:xsd="http://www.w3.org/2001/XMLSchema" xmlns:xs="http://www.w3.org/2001/XMLSchema" xmlns:p="http://schemas.microsoft.com/office/2006/metadata/properties" xmlns:ns3="8243ef0c-2e85-4b6e-b61b-205824fcbbe1" xmlns:ns4="fcbdd266-2e27-4e26-9792-2768ee094cc7" targetNamespace="http://schemas.microsoft.com/office/2006/metadata/properties" ma:root="true" ma:fieldsID="776412059dfcc6c804abb0db861cba7c" ns3:_="" ns4:_="">
    <xsd:import namespace="8243ef0c-2e85-4b6e-b61b-205824fcbbe1"/>
    <xsd:import namespace="fcbdd266-2e27-4e26-9792-2768ee094cc7"/>
    <xsd:element name="properties">
      <xsd:complexType>
        <xsd:sequence>
          <xsd:element name="documentManagement">
            <xsd:complexType>
              <xsd:all>
                <xsd:element ref="ns3:MediaServiceMetadata" minOccurs="0"/>
                <xsd:element ref="ns3:MediaServiceFastMetadata" minOccurs="0"/>
                <xsd:element ref="ns3:MediaServiceAutoTags" minOccurs="0"/>
                <xsd:element ref="ns3:MediaServiceOCR" minOccurs="0"/>
                <xsd:element ref="ns3:MediaServiceGenerationTime" minOccurs="0"/>
                <xsd:element ref="ns3:MediaServiceEventHashCode" minOccurs="0"/>
                <xsd:element ref="ns3:MediaServiceDateTaken" minOccurs="0"/>
                <xsd:element ref="ns3:MediaServiceLocation" minOccurs="0"/>
                <xsd:element ref="ns3:_activity" minOccurs="0"/>
                <xsd:element ref="ns3:MediaServiceObjectDetectorVersions" minOccurs="0"/>
                <xsd:element ref="ns3:MediaServiceSystemTags" minOccurs="0"/>
                <xsd:element ref="ns3:MediaServiceSearchProperties" minOccurs="0"/>
                <xsd:element ref="ns4:SharedWithUsers" minOccurs="0"/>
                <xsd:element ref="ns4:SharedWithDetails" minOccurs="0"/>
                <xsd:element ref="ns4:SharingHintHash" minOccurs="0"/>
                <xsd:element ref="ns3: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243ef0c-2e85-4b6e-b61b-205824fcbbe1"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OCR" ma:index="11" nillable="true" ma:displayName="Extracted Text" ma:internalName="MediaServiceOCR" ma:readOnly="true">
      <xsd:simpleType>
        <xsd:restriction base="dms:Note">
          <xsd:maxLength value="255"/>
        </xsd:restriction>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ServiceDateTaken" ma:index="14" nillable="true" ma:displayName="MediaServiceDateTaken" ma:hidden="true" ma:internalName="MediaServiceDateTaken" ma:readOnly="true">
      <xsd:simpleType>
        <xsd:restriction base="dms:Text"/>
      </xsd:simpleType>
    </xsd:element>
    <xsd:element name="MediaServiceLocation" ma:index="15" nillable="true" ma:displayName="Location" ma:indexed="true" ma:internalName="MediaServiceLocation" ma:readOnly="true">
      <xsd:simpleType>
        <xsd:restriction base="dms:Text"/>
      </xsd:simpleType>
    </xsd:element>
    <xsd:element name="_activity" ma:index="16" nillable="true" ma:displayName="_activity" ma:hidden="true" ma:internalName="_activity">
      <xsd:simpleType>
        <xsd:restriction base="dms:Note"/>
      </xsd:simpleType>
    </xsd:element>
    <xsd:element name="MediaServiceObjectDetectorVersions" ma:index="17" nillable="true" ma:displayName="MediaServiceObjectDetectorVersions" ma:hidden="true" ma:indexed="true" ma:internalName="MediaServiceObjectDetectorVersions" ma:readOnly="true">
      <xsd:simpleType>
        <xsd:restriction base="dms:Text"/>
      </xsd:simpleType>
    </xsd:element>
    <xsd:element name="MediaServiceSystemTags" ma:index="18" nillable="true" ma:displayName="MediaServiceSystemTags" ma:hidden="true" ma:internalName="MediaServiceSystemTags" ma:readOnly="true">
      <xsd:simpleType>
        <xsd:restriction base="dms:Note"/>
      </xsd:simpleType>
    </xsd:element>
    <xsd:element name="MediaServiceSearchProperties" ma:index="19" nillable="true" ma:displayName="MediaServiceSearchProperties" ma:hidden="true" ma:internalName="MediaServiceSearchProperties" ma:readOnly="true">
      <xsd:simpleType>
        <xsd:restriction base="dms:Note"/>
      </xsd:simpleType>
    </xsd:element>
    <xsd:element name="MediaLengthInSeconds" ma:index="23" nillable="true" ma:displayName="MediaLengthInSeconds" ma:hidden="true"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fcbdd266-2e27-4e26-9792-2768ee094cc7" elementFormDefault="qualified">
    <xsd:import namespace="http://schemas.microsoft.com/office/2006/documentManagement/types"/>
    <xsd:import namespace="http://schemas.microsoft.com/office/infopath/2007/PartnerControls"/>
    <xsd:element name="SharedWithUsers" ma:index="20" nillable="true" ma:displayName="Freigegeben für"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1" nillable="true" ma:displayName="Freigegeben für - Details" ma:internalName="SharedWithDetails" ma:readOnly="true">
      <xsd:simpleType>
        <xsd:restriction base="dms:Note">
          <xsd:maxLength value="255"/>
        </xsd:restriction>
      </xsd:simpleType>
    </xsd:element>
    <xsd:element name="SharingHintHash" ma:index="22" nillable="true" ma:displayName="Freigabehinweishash"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haltstyp"/>
        <xsd:element ref="dc:title" minOccurs="0" maxOccurs="1" ma:index="4" ma:displayName="Ti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_activity xmlns="8243ef0c-2e85-4b6e-b61b-205824fcbbe1" xsi:nil="true"/>
  </documentManagement>
</p:properties>
</file>

<file path=customXml/itemProps1.xml><?xml version="1.0" encoding="utf-8"?>
<ds:datastoreItem xmlns:ds="http://schemas.openxmlformats.org/officeDocument/2006/customXml" ds:itemID="{CDE8566D-0893-4C4C-AED8-0C87FB3B4BB7}">
  <ds:schemaRefs>
    <ds:schemaRef ds:uri="http://schemas.microsoft.com/sharepoint/v3/contenttype/forms"/>
  </ds:schemaRefs>
</ds:datastoreItem>
</file>

<file path=customXml/itemProps2.xml><?xml version="1.0" encoding="utf-8"?>
<ds:datastoreItem xmlns:ds="http://schemas.openxmlformats.org/officeDocument/2006/customXml" ds:itemID="{D6F191B3-C7D3-48D8-9D99-CEF24E7C1F17}">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8243ef0c-2e85-4b6e-b61b-205824fcbbe1"/>
    <ds:schemaRef ds:uri="fcbdd266-2e27-4e26-9792-2768ee094cc7"/>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39D90A99-96E3-498E-9E33-B1079312E21C}">
  <ds:schemaRefs>
    <ds:schemaRef ds:uri="http://www.w3.org/XML/1998/namespace"/>
    <ds:schemaRef ds:uri="http://purl.org/dc/terms/"/>
    <ds:schemaRef ds:uri="http://schemas.microsoft.com/office/2006/documentManagement/types"/>
    <ds:schemaRef ds:uri="fcbdd266-2e27-4e26-9792-2768ee094cc7"/>
    <ds:schemaRef ds:uri="http://schemas.openxmlformats.org/package/2006/metadata/core-properties"/>
    <ds:schemaRef ds:uri="http://schemas.microsoft.com/office/infopath/2007/PartnerControls"/>
    <ds:schemaRef ds:uri="http://purl.org/dc/elements/1.1/"/>
    <ds:schemaRef ds:uri="http://purl.org/dc/dcmitype/"/>
    <ds:schemaRef ds:uri="8243ef0c-2e85-4b6e-b61b-205824fcbbe1"/>
    <ds:schemaRef ds:uri="http://schemas.microsoft.com/office/2006/metadata/properties"/>
  </ds:schemaRefs>
</ds:datastoreItem>
</file>

<file path=docProps/app.xml><?xml version="1.0" encoding="utf-8"?>
<Properties xmlns="http://schemas.openxmlformats.org/officeDocument/2006/extended-properties" xmlns:vt="http://schemas.openxmlformats.org/officeDocument/2006/docPropsVTypes">
  <TotalTime>0</TotalTime>
  <Words>2254</Words>
  <Application>Microsoft Office PowerPoint</Application>
  <PresentationFormat>Breitbild</PresentationFormat>
  <Paragraphs>479</Paragraphs>
  <Slides>39</Slides>
  <Notes>39</Notes>
  <HiddenSlides>0</HiddenSlides>
  <MMClips>0</MMClips>
  <ScaleCrop>false</ScaleCrop>
  <HeadingPairs>
    <vt:vector size="6" baseType="variant">
      <vt:variant>
        <vt:lpstr>Verwendete Schriftarten</vt:lpstr>
      </vt:variant>
      <vt:variant>
        <vt:i4>4</vt:i4>
      </vt:variant>
      <vt:variant>
        <vt:lpstr>Design</vt:lpstr>
      </vt:variant>
      <vt:variant>
        <vt:i4>1</vt:i4>
      </vt:variant>
      <vt:variant>
        <vt:lpstr>Folientitel</vt:lpstr>
      </vt:variant>
      <vt:variant>
        <vt:i4>39</vt:i4>
      </vt:variant>
    </vt:vector>
  </HeadingPairs>
  <TitlesOfParts>
    <vt:vector size="44" baseType="lpstr">
      <vt:lpstr>Aptos</vt:lpstr>
      <vt:lpstr>Arial</vt:lpstr>
      <vt:lpstr>Calibri</vt:lpstr>
      <vt:lpstr>Cambria</vt:lpstr>
      <vt:lpstr>Office Theme</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Generalversammlung 2026</dc:title>
  <dc:subject>PptxGenJS Presentation</dc:subject>
  <dc:creator>Bürgerhaus Löwen eG</dc:creator>
  <cp:lastModifiedBy>SusiTom</cp:lastModifiedBy>
  <cp:revision>5</cp:revision>
  <dcterms:created xsi:type="dcterms:W3CDTF">2026-06-26T06:21:26Z</dcterms:created>
  <dcterms:modified xsi:type="dcterms:W3CDTF">2026-08-02T11:10:15Z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0x010100E51CA84D72B0F04CABD3ABE087D4997B</vt:lpwstr>
  </property>
</Properties>
</file>